
<file path=[Content_Types].xml><?xml version="1.0" encoding="utf-8"?>
<Types xmlns="http://schemas.openxmlformats.org/package/2006/content-types">
  <Override PartName="/ppt/slideMasters/slideMaster3.xml" ContentType="application/vnd.openxmlformats-officedocument.presentationml.slideMaster+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Layouts/slideLayout33.xml" ContentType="application/vnd.openxmlformats-officedocument.presentationml.slideLayout+xml"/>
  <Override PartName="/ppt/theme/themeOverride1.xml" ContentType="application/vnd.openxmlformats-officedocument.themeOverr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notesSlides/notesSlide14.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Override PartName="/ppt/theme/theme4.xml" ContentType="application/vnd.openxmlformats-officedocument.theme+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slideLayouts/slideLayout32.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notesSlides/notesSlide1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0" r:id="rId2"/>
    <p:sldMasterId id="2147483672" r:id="rId3"/>
  </p:sldMasterIdLst>
  <p:notesMasterIdLst>
    <p:notesMasterId r:id="rId30"/>
  </p:notesMasterIdLst>
  <p:sldIdLst>
    <p:sldId id="448" r:id="rId4"/>
    <p:sldId id="533" r:id="rId5"/>
    <p:sldId id="486" r:id="rId6"/>
    <p:sldId id="487" r:id="rId7"/>
    <p:sldId id="488" r:id="rId8"/>
    <p:sldId id="539" r:id="rId9"/>
    <p:sldId id="540" r:id="rId10"/>
    <p:sldId id="542" r:id="rId11"/>
    <p:sldId id="621" r:id="rId12"/>
    <p:sldId id="622" r:id="rId13"/>
    <p:sldId id="495" r:id="rId14"/>
    <p:sldId id="544" r:id="rId15"/>
    <p:sldId id="545" r:id="rId16"/>
    <p:sldId id="546" r:id="rId17"/>
    <p:sldId id="547" r:id="rId18"/>
    <p:sldId id="548" r:id="rId19"/>
    <p:sldId id="549" r:id="rId20"/>
    <p:sldId id="550" r:id="rId21"/>
    <p:sldId id="551" r:id="rId22"/>
    <p:sldId id="552" r:id="rId23"/>
    <p:sldId id="524" r:id="rId24"/>
    <p:sldId id="526" r:id="rId25"/>
    <p:sldId id="525" r:id="rId26"/>
    <p:sldId id="527" r:id="rId27"/>
    <p:sldId id="626" r:id="rId28"/>
    <p:sldId id="564" r:id="rId29"/>
  </p:sldIdLst>
  <p:sldSz cx="9144000" cy="6858000" type="screen4x3"/>
  <p:notesSz cx="6858000" cy="9144000"/>
  <p:embeddedFontLst>
    <p:embeddedFont>
      <p:font typeface="Bodoni MT Condensed" pitchFamily="18" charset="0"/>
      <p:regular r:id="rId31"/>
      <p:bold r:id="rId32"/>
      <p:italic r:id="rId33"/>
      <p:boldItalic r:id="rId34"/>
    </p:embeddedFont>
    <p:embeddedFont>
      <p:font typeface="Calibri" pitchFamily="34" charset="0"/>
      <p:regular r:id="rId35"/>
      <p:bold r:id="rId36"/>
      <p:italic r:id="rId37"/>
      <p:boldItalic r:id="rId38"/>
    </p:embeddedFont>
    <p:embeddedFont>
      <p:font typeface="Georgia" pitchFamily="18" charset="0"/>
      <p:regular r:id="rId39"/>
      <p:bold r:id="rId40"/>
      <p:italic r:id="rId41"/>
      <p:boldItalic r:id="rId42"/>
    </p:embeddedFont>
    <p:embeddedFont>
      <p:font typeface="Gulim" pitchFamily="34" charset="-127"/>
      <p:regular r:id="rId43"/>
    </p:embeddedFont>
    <p:embeddedFont>
      <p:font typeface="华文彩云" pitchFamily="2" charset="-122"/>
      <p:regular r:id="rId44"/>
    </p:embeddedFont>
    <p:embeddedFont>
      <p:font typeface="Helvetica" pitchFamily="34" charset="0"/>
      <p:regular r:id="rId45"/>
      <p:bold r:id="rId46"/>
      <p:italic r:id="rId47"/>
      <p:boldItalic r:id="rId48"/>
    </p:embeddedFont>
    <p:embeddedFont>
      <p:font typeface="华文楷体" pitchFamily="2" charset="-122"/>
      <p:regular r:id="rId49"/>
    </p:embeddedFont>
    <p:embeddedFont>
      <p:font typeface="Comic Sans MS" pitchFamily="66" charset="0"/>
      <p:regular r:id="rId50"/>
      <p:bold r:id="rId51"/>
    </p:embeddedFont>
    <p:embeddedFont>
      <p:font typeface="华文行楷" pitchFamily="2" charset="-122"/>
      <p:regular r:id="rId52"/>
    </p:embeddedFont>
    <p:embeddedFont>
      <p:font typeface="PMingLiU" pitchFamily="18" charset="-120"/>
      <p:regular r:id="rId53"/>
    </p:embeddedFont>
    <p:embeddedFont>
      <p:font typeface="楷体_GB2312" charset="-122"/>
      <p:regular r:id="rId54"/>
    </p:embeddedFont>
    <p:embeddedFont>
      <p:font typeface="华文新魏" pitchFamily="2" charset="-122"/>
      <p:regular r:id="rId55"/>
    </p:embeddedFont>
    <p:embeddedFont>
      <p:font typeface="楷体" pitchFamily="49" charset="-122"/>
      <p:regular r:id="rId56"/>
    </p:embeddedFont>
    <p:embeddedFont>
      <p:font typeface="Cooper Black" pitchFamily="18" charset="0"/>
      <p:regular r:id="rId57"/>
    </p:embeddedFont>
    <p:embeddedFont>
      <p:font typeface="Arial Unicode MS" pitchFamily="34" charset="-122"/>
      <p:regular r:id="rId58"/>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00"/>
    <a:srgbClr val="2DC8FF"/>
    <a:srgbClr val="71AE0E"/>
    <a:srgbClr val="3399FF"/>
    <a:srgbClr val="336600"/>
    <a:srgbClr val="FF9900"/>
    <a:srgbClr val="8E0000"/>
    <a:srgbClr val="B40000"/>
    <a:srgbClr val="FF9999"/>
    <a:srgbClr val="99CC00"/>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a:tblStyle styleId="{69C7853C-536D-4A76-A0AE-DD22124D55A5}" styleName="主题样式 1 - 强调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1FECB4D8-DB02-4DC6-A0A2-4F2EBAE1DC90}" styleName="中度样式 1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0505E3EF-67EA-436B-97B2-0124C06EBD24}" styleName="中度样式 4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815" autoAdjust="0"/>
    <p:restoredTop sz="94660"/>
  </p:normalViewPr>
  <p:slideViewPr>
    <p:cSldViewPr snapToObjects="1">
      <p:cViewPr>
        <p:scale>
          <a:sx n="75" d="100"/>
          <a:sy n="75" d="100"/>
        </p:scale>
        <p:origin x="-2796" y="-930"/>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font" Target="fonts/font9.fntdata"/><Relationship Id="rId21" Type="http://schemas.openxmlformats.org/officeDocument/2006/relationships/slide" Target="slides/slide18.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font" Target="fonts/font20.fntdata"/><Relationship Id="rId55" Type="http://schemas.openxmlformats.org/officeDocument/2006/relationships/font" Target="fonts/font25.fntdata"/><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font" Target="fonts/font11.fntdata"/><Relationship Id="rId54" Type="http://schemas.openxmlformats.org/officeDocument/2006/relationships/font" Target="fonts/font24.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font" Target="fonts/font23.fntdata"/><Relationship Id="rId58" Type="http://schemas.openxmlformats.org/officeDocument/2006/relationships/font" Target="fonts/font28.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font" Target="fonts/font6.fntdata"/><Relationship Id="rId49" Type="http://schemas.openxmlformats.org/officeDocument/2006/relationships/font" Target="fonts/font19.fntdata"/><Relationship Id="rId57" Type="http://schemas.openxmlformats.org/officeDocument/2006/relationships/font" Target="fonts/font27.fntdata"/><Relationship Id="rId61"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font" Target="fonts/font22.fntdata"/><Relationship Id="rId60"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56" Type="http://schemas.openxmlformats.org/officeDocument/2006/relationships/font" Target="fonts/font26.fntdata"/><Relationship Id="rId8" Type="http://schemas.openxmlformats.org/officeDocument/2006/relationships/slide" Target="slides/slide5.xml"/><Relationship Id="rId51" Type="http://schemas.openxmlformats.org/officeDocument/2006/relationships/font" Target="fonts/font21.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59" Type="http://schemas.openxmlformats.org/officeDocument/2006/relationships/presProps" Target="presProps.xml"/></Relationships>
</file>

<file path=ppt/media/image1.png>
</file>

<file path=ppt/media/image10.jpeg>
</file>

<file path=ppt/media/image11.jpeg>
</file>

<file path=ppt/media/image12.jpeg>
</file>

<file path=ppt/media/image13.jpeg>
</file>

<file path=ppt/media/image2.jpeg>
</file>

<file path=ppt/media/image3.jpe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07C5C41-F861-4B21-AD2F-85AEA56BBAE1}" type="datetimeFigureOut">
              <a:rPr lang="zh-CN" altLang="en-US" smtClean="0"/>
              <a:pPr/>
              <a:t>2016/9/9 Friday</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35421ED-5742-4DCC-9643-02C7D3C6BEE0}" type="slidenum">
              <a:rPr lang="zh-CN" altLang="en-US" smtClean="0"/>
              <a:pPr/>
              <a:t>‹#›</a:t>
            </a:fld>
            <a:endParaRPr lang="zh-CN" altLang="en-US"/>
          </a:p>
        </p:txBody>
      </p:sp>
    </p:spTree>
    <p:extLst>
      <p:ext uri="{BB962C8B-B14F-4D97-AF65-F5344CB8AC3E}">
        <p14:creationId xmlns:p14="http://schemas.microsoft.com/office/powerpoint/2010/main" xmlns="" val="26213257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610" name="幻灯片图像占位符 1"/>
          <p:cNvSpPr>
            <a:spLocks noGrp="1" noRot="1" noChangeAspect="1" noTextEdit="1"/>
          </p:cNvSpPr>
          <p:nvPr>
            <p:ph type="sldImg"/>
          </p:nvPr>
        </p:nvSpPr>
        <p:spPr bwMode="auto">
          <a:noFill/>
          <a:ln>
            <a:solidFill>
              <a:srgbClr val="000000"/>
            </a:solidFill>
            <a:miter lim="800000"/>
            <a:headEnd/>
            <a:tailEnd/>
          </a:ln>
        </p:spPr>
      </p:sp>
      <p:sp>
        <p:nvSpPr>
          <p:cNvPr id="324611"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139267" name="灯片编号占位符 3"/>
          <p:cNvSpPr txBox="1">
            <a:spLocks noGrp="1"/>
          </p:cNvSpPr>
          <p:nvPr/>
        </p:nvSpPr>
        <p:spPr bwMode="auto">
          <a:xfrm>
            <a:off x="3884613" y="8685213"/>
            <a:ext cx="2971800" cy="457200"/>
          </a:xfrm>
          <a:prstGeom prst="rect">
            <a:avLst/>
          </a:prstGeom>
          <a:noFill/>
          <a:ln>
            <a:miter lim="800000"/>
            <a:headEnd/>
            <a:tailEnd/>
          </a:ln>
        </p:spPr>
        <p:txBody>
          <a:bodyPr anchor="b"/>
          <a:lstStyle/>
          <a:p>
            <a:pPr algn="r">
              <a:defRPr/>
            </a:pPr>
            <a:fld id="{AA31EE46-0019-4961-845C-C6BF13F331A7}" type="slidenum">
              <a:rPr lang="zh-CN" altLang="en-US" sz="1200">
                <a:latin typeface="+mn-lt"/>
                <a:ea typeface="+mn-ea"/>
              </a:rPr>
              <a:pPr algn="r">
                <a:defRPr/>
              </a:pPr>
              <a:t>1</a:t>
            </a:fld>
            <a:endParaRPr lang="en-US" altLang="zh-CN" sz="1200">
              <a:latin typeface="+mn-lt"/>
              <a:ea typeface="+mn-ea"/>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09" name="幻灯片图像占位符 1"/>
          <p:cNvSpPr>
            <a:spLocks noGrp="1" noRot="1" noChangeAspect="1" noTextEdit="1"/>
          </p:cNvSpPr>
          <p:nvPr>
            <p:ph type="sldImg"/>
          </p:nvPr>
        </p:nvSpPr>
        <p:spPr bwMode="auto">
          <a:noFill/>
          <a:ln>
            <a:solidFill>
              <a:srgbClr val="000000"/>
            </a:solidFill>
            <a:miter lim="800000"/>
            <a:headEnd/>
            <a:tailEnd/>
          </a:ln>
        </p:spPr>
      </p:sp>
      <p:sp>
        <p:nvSpPr>
          <p:cNvPr id="247810"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217091" name="灯片编号占位符 3"/>
          <p:cNvSpPr txBox="1">
            <a:spLocks noGrp="1"/>
          </p:cNvSpPr>
          <p:nvPr/>
        </p:nvSpPr>
        <p:spPr bwMode="auto">
          <a:xfrm>
            <a:off x="3884613" y="8685213"/>
            <a:ext cx="2971800" cy="457200"/>
          </a:xfrm>
          <a:prstGeom prst="rect">
            <a:avLst/>
          </a:prstGeom>
          <a:noFill/>
          <a:ln>
            <a:miter lim="800000"/>
            <a:headEnd/>
            <a:tailEnd/>
          </a:ln>
        </p:spPr>
        <p:txBody>
          <a:bodyPr anchor="b"/>
          <a:lstStyle/>
          <a:p>
            <a:pPr algn="r">
              <a:defRPr/>
            </a:pPr>
            <a:fld id="{43D12E82-1BEB-42C5-9305-45481AD1CE10}" type="slidenum">
              <a:rPr lang="zh-CN" altLang="en-US" sz="1200">
                <a:latin typeface="+mn-lt"/>
                <a:ea typeface="+mn-ea"/>
              </a:rPr>
              <a:pPr algn="r">
                <a:defRPr/>
              </a:pPr>
              <a:t>19</a:t>
            </a:fld>
            <a:endParaRPr lang="en-US" altLang="zh-CN" sz="1200">
              <a:latin typeface="+mn-lt"/>
              <a:ea typeface="+mn-ea"/>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5421ED-5742-4DCC-9643-02C7D3C6BEE0}" type="slidenum">
              <a:rPr lang="zh-CN" altLang="en-US" smtClean="0">
                <a:solidFill>
                  <a:prstClr val="black"/>
                </a:solidFill>
              </a:rPr>
              <a:pPr/>
              <a:t>21</a:t>
            </a:fld>
            <a:endParaRPr lang="zh-CN" altLang="en-US">
              <a:solidFill>
                <a:prstClr val="black"/>
              </a:solidFill>
            </a:endParaRPr>
          </a:p>
        </p:txBody>
      </p:sp>
    </p:spTree>
    <p:extLst>
      <p:ext uri="{BB962C8B-B14F-4D97-AF65-F5344CB8AC3E}">
        <p14:creationId xmlns:p14="http://schemas.microsoft.com/office/powerpoint/2010/main" xmlns="" val="37709191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5421ED-5742-4DCC-9643-02C7D3C6BEE0}" type="slidenum">
              <a:rPr lang="zh-CN" altLang="en-US" smtClean="0">
                <a:solidFill>
                  <a:prstClr val="black"/>
                </a:solidFill>
              </a:rPr>
              <a:pPr/>
              <a:t>22</a:t>
            </a:fld>
            <a:endParaRPr lang="zh-CN" altLang="en-US">
              <a:solidFill>
                <a:prstClr val="black"/>
              </a:solidFill>
            </a:endParaRPr>
          </a:p>
        </p:txBody>
      </p:sp>
    </p:spTree>
    <p:extLst>
      <p:ext uri="{BB962C8B-B14F-4D97-AF65-F5344CB8AC3E}">
        <p14:creationId xmlns:p14="http://schemas.microsoft.com/office/powerpoint/2010/main" xmlns="" val="37709191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5421ED-5742-4DCC-9643-02C7D3C6BEE0}" type="slidenum">
              <a:rPr lang="zh-CN" altLang="en-US" smtClean="0">
                <a:solidFill>
                  <a:prstClr val="black"/>
                </a:solidFill>
              </a:rPr>
              <a:pPr/>
              <a:t>23</a:t>
            </a:fld>
            <a:endParaRPr lang="zh-CN" altLang="en-US">
              <a:solidFill>
                <a:prstClr val="black"/>
              </a:solidFill>
            </a:endParaRPr>
          </a:p>
        </p:txBody>
      </p:sp>
    </p:spTree>
    <p:extLst>
      <p:ext uri="{BB962C8B-B14F-4D97-AF65-F5344CB8AC3E}">
        <p14:creationId xmlns:p14="http://schemas.microsoft.com/office/powerpoint/2010/main" xmlns="" val="37709191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5421ED-5742-4DCC-9643-02C7D3C6BEE0}" type="slidenum">
              <a:rPr lang="zh-CN" altLang="en-US" smtClean="0">
                <a:solidFill>
                  <a:prstClr val="black"/>
                </a:solidFill>
              </a:rPr>
              <a:pPr/>
              <a:t>24</a:t>
            </a:fld>
            <a:endParaRPr lang="zh-CN" altLang="en-US">
              <a:solidFill>
                <a:prstClr val="black"/>
              </a:solidFill>
            </a:endParaRPr>
          </a:p>
        </p:txBody>
      </p:sp>
    </p:spTree>
    <p:extLst>
      <p:ext uri="{BB962C8B-B14F-4D97-AF65-F5344CB8AC3E}">
        <p14:creationId xmlns:p14="http://schemas.microsoft.com/office/powerpoint/2010/main" xmlns="" val="37709191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35421ED-5742-4DCC-9643-02C7D3C6BEE0}" type="slidenum">
              <a:rPr lang="zh-CN" altLang="en-US" smtClean="0">
                <a:solidFill>
                  <a:prstClr val="black"/>
                </a:solidFill>
              </a:rPr>
              <a:pPr/>
              <a:t>25</a:t>
            </a:fld>
            <a:endParaRPr lang="zh-CN" altLang="en-US">
              <a:solidFill>
                <a:prstClr val="black"/>
              </a:solidFill>
            </a:endParaRPr>
          </a:p>
        </p:txBody>
      </p:sp>
    </p:spTree>
    <p:extLst>
      <p:ext uri="{BB962C8B-B14F-4D97-AF65-F5344CB8AC3E}">
        <p14:creationId xmlns:p14="http://schemas.microsoft.com/office/powerpoint/2010/main" xmlns="" val="37709191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69" name="幻灯片图像占位符 1"/>
          <p:cNvSpPr>
            <a:spLocks noGrp="1" noRot="1" noChangeAspect="1"/>
          </p:cNvSpPr>
          <p:nvPr>
            <p:ph type="sldImg"/>
          </p:nvPr>
        </p:nvSpPr>
        <p:spPr bwMode="auto">
          <a:noFill/>
          <a:ln>
            <a:solidFill>
              <a:srgbClr val="000000"/>
            </a:solidFill>
            <a:miter lim="800000"/>
            <a:headEnd/>
            <a:tailEnd/>
          </a:ln>
        </p:spPr>
      </p:sp>
      <p:sp>
        <p:nvSpPr>
          <p:cNvPr id="211970"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2027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CE7F24BE-808F-457B-A722-CF20A209101D}" type="slidenum">
              <a:rPr lang="zh-CN" altLang="en-US"/>
              <a:pPr fontAlgn="base">
                <a:spcBef>
                  <a:spcPct val="0"/>
                </a:spcBef>
                <a:spcAft>
                  <a:spcPct val="0"/>
                </a:spcAft>
                <a:defRPr/>
              </a:pPr>
              <a:t>2</a:t>
            </a:fld>
            <a:endParaRPr lang="en-US"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69" name="幻灯片图像占位符 1"/>
          <p:cNvSpPr>
            <a:spLocks noGrp="1" noRot="1" noChangeAspect="1"/>
          </p:cNvSpPr>
          <p:nvPr>
            <p:ph type="sldImg"/>
          </p:nvPr>
        </p:nvSpPr>
        <p:spPr bwMode="auto">
          <a:noFill/>
          <a:ln>
            <a:solidFill>
              <a:srgbClr val="000000"/>
            </a:solidFill>
            <a:miter lim="800000"/>
            <a:headEnd/>
            <a:tailEnd/>
          </a:ln>
        </p:spPr>
      </p:sp>
      <p:sp>
        <p:nvSpPr>
          <p:cNvPr id="211970"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202755"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CE7F24BE-808F-457B-A722-CF20A209101D}" type="slidenum">
              <a:rPr lang="zh-CN" altLang="en-US"/>
              <a:pPr fontAlgn="base">
                <a:spcBef>
                  <a:spcPct val="0"/>
                </a:spcBef>
                <a:spcAft>
                  <a:spcPct val="0"/>
                </a:spcAft>
                <a:defRPr/>
              </a:pPr>
              <a:t>3</a:t>
            </a:fld>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3" name="幻灯片图像占位符 1"/>
          <p:cNvSpPr>
            <a:spLocks noGrp="1" noRot="1" noChangeAspect="1" noTextEdit="1"/>
          </p:cNvSpPr>
          <p:nvPr>
            <p:ph type="sldImg"/>
          </p:nvPr>
        </p:nvSpPr>
        <p:spPr bwMode="auto">
          <a:noFill/>
          <a:ln>
            <a:solidFill>
              <a:srgbClr val="000000"/>
            </a:solidFill>
            <a:miter lim="800000"/>
            <a:headEnd/>
            <a:tailEnd/>
          </a:ln>
        </p:spPr>
      </p:sp>
      <p:sp>
        <p:nvSpPr>
          <p:cNvPr id="23347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215043" name="灯片编号占位符 3"/>
          <p:cNvSpPr txBox="1">
            <a:spLocks noGrp="1"/>
          </p:cNvSpPr>
          <p:nvPr/>
        </p:nvSpPr>
        <p:spPr bwMode="auto">
          <a:xfrm>
            <a:off x="3884613" y="8685213"/>
            <a:ext cx="2971800" cy="457200"/>
          </a:xfrm>
          <a:prstGeom prst="rect">
            <a:avLst/>
          </a:prstGeom>
          <a:noFill/>
          <a:ln>
            <a:miter lim="800000"/>
            <a:headEnd/>
            <a:tailEnd/>
          </a:ln>
        </p:spPr>
        <p:txBody>
          <a:bodyPr anchor="b"/>
          <a:lstStyle/>
          <a:p>
            <a:pPr algn="r">
              <a:defRPr/>
            </a:pPr>
            <a:fld id="{67BE9704-E3C8-466D-B02F-9208A4C9D880}" type="slidenum">
              <a:rPr lang="zh-CN" altLang="en-US" sz="1200">
                <a:latin typeface="+mn-lt"/>
                <a:ea typeface="+mn-ea"/>
              </a:rPr>
              <a:pPr algn="r">
                <a:defRPr/>
              </a:pPr>
              <a:t>11</a:t>
            </a:fld>
            <a:endParaRPr lang="en-US" altLang="zh-CN" sz="1200">
              <a:latin typeface="+mn-lt"/>
              <a:ea typeface="+mn-ea"/>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3" name="幻灯片图像占位符 1"/>
          <p:cNvSpPr>
            <a:spLocks noGrp="1" noRot="1" noChangeAspect="1" noTextEdit="1"/>
          </p:cNvSpPr>
          <p:nvPr>
            <p:ph type="sldImg"/>
          </p:nvPr>
        </p:nvSpPr>
        <p:spPr bwMode="auto">
          <a:noFill/>
          <a:ln>
            <a:solidFill>
              <a:srgbClr val="000000"/>
            </a:solidFill>
            <a:miter lim="800000"/>
            <a:headEnd/>
            <a:tailEnd/>
          </a:ln>
        </p:spPr>
      </p:sp>
      <p:sp>
        <p:nvSpPr>
          <p:cNvPr id="23347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215043" name="灯片编号占位符 3"/>
          <p:cNvSpPr txBox="1">
            <a:spLocks noGrp="1"/>
          </p:cNvSpPr>
          <p:nvPr/>
        </p:nvSpPr>
        <p:spPr bwMode="auto">
          <a:xfrm>
            <a:off x="3884613" y="8685213"/>
            <a:ext cx="2971800" cy="457200"/>
          </a:xfrm>
          <a:prstGeom prst="rect">
            <a:avLst/>
          </a:prstGeom>
          <a:noFill/>
          <a:ln>
            <a:miter lim="800000"/>
            <a:headEnd/>
            <a:tailEnd/>
          </a:ln>
        </p:spPr>
        <p:txBody>
          <a:bodyPr anchor="b"/>
          <a:lstStyle/>
          <a:p>
            <a:pPr algn="r">
              <a:defRPr/>
            </a:pPr>
            <a:fld id="{67BE9704-E3C8-466D-B02F-9208A4C9D880}" type="slidenum">
              <a:rPr lang="zh-CN" altLang="en-US" sz="1200">
                <a:latin typeface="+mn-lt"/>
                <a:ea typeface="+mn-ea"/>
              </a:rPr>
              <a:pPr algn="r">
                <a:defRPr/>
              </a:pPr>
              <a:t>12</a:t>
            </a:fld>
            <a:endParaRPr lang="en-US" altLang="zh-CN" sz="1200">
              <a:latin typeface="+mn-lt"/>
              <a:ea typeface="+mn-ea"/>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1" name="幻灯片图像占位符 1"/>
          <p:cNvSpPr>
            <a:spLocks noGrp="1" noRot="1" noChangeAspect="1" noTextEdit="1"/>
          </p:cNvSpPr>
          <p:nvPr>
            <p:ph type="sldImg"/>
          </p:nvPr>
        </p:nvSpPr>
        <p:spPr bwMode="auto">
          <a:noFill/>
          <a:ln>
            <a:solidFill>
              <a:srgbClr val="000000"/>
            </a:solidFill>
            <a:miter lim="800000"/>
            <a:headEnd/>
            <a:tailEnd/>
          </a:ln>
        </p:spPr>
      </p:sp>
      <p:sp>
        <p:nvSpPr>
          <p:cNvPr id="235522"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217091" name="灯片编号占位符 3"/>
          <p:cNvSpPr txBox="1">
            <a:spLocks noGrp="1"/>
          </p:cNvSpPr>
          <p:nvPr/>
        </p:nvSpPr>
        <p:spPr bwMode="auto">
          <a:xfrm>
            <a:off x="3884613" y="8685213"/>
            <a:ext cx="2971800" cy="457200"/>
          </a:xfrm>
          <a:prstGeom prst="rect">
            <a:avLst/>
          </a:prstGeom>
          <a:noFill/>
          <a:ln>
            <a:miter lim="800000"/>
            <a:headEnd/>
            <a:tailEnd/>
          </a:ln>
        </p:spPr>
        <p:txBody>
          <a:bodyPr anchor="b"/>
          <a:lstStyle/>
          <a:p>
            <a:pPr algn="r">
              <a:defRPr/>
            </a:pPr>
            <a:fld id="{6A17BC62-5AEF-4B39-A66A-5706ED3AC782}" type="slidenum">
              <a:rPr lang="zh-CN" altLang="en-US" sz="1200">
                <a:latin typeface="+mn-lt"/>
                <a:ea typeface="+mn-ea"/>
              </a:rPr>
              <a:pPr algn="r">
                <a:defRPr/>
              </a:pPr>
              <a:t>13</a:t>
            </a:fld>
            <a:endParaRPr lang="en-US" altLang="zh-CN" sz="1200">
              <a:latin typeface="+mn-lt"/>
              <a:ea typeface="+mn-ea"/>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5" name="幻灯片图像占位符 1"/>
          <p:cNvSpPr>
            <a:spLocks noGrp="1" noRot="1" noChangeAspect="1" noTextEdit="1"/>
          </p:cNvSpPr>
          <p:nvPr>
            <p:ph type="sldImg"/>
          </p:nvPr>
        </p:nvSpPr>
        <p:spPr bwMode="auto">
          <a:noFill/>
          <a:ln>
            <a:solidFill>
              <a:srgbClr val="000000"/>
            </a:solidFill>
            <a:miter lim="800000"/>
            <a:headEnd/>
            <a:tailEnd/>
          </a:ln>
        </p:spPr>
      </p:sp>
      <p:sp>
        <p:nvSpPr>
          <p:cNvPr id="241666"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215043" name="灯片编号占位符 3"/>
          <p:cNvSpPr txBox="1">
            <a:spLocks noGrp="1"/>
          </p:cNvSpPr>
          <p:nvPr/>
        </p:nvSpPr>
        <p:spPr bwMode="auto">
          <a:xfrm>
            <a:off x="3884613" y="8685213"/>
            <a:ext cx="2971800" cy="457200"/>
          </a:xfrm>
          <a:prstGeom prst="rect">
            <a:avLst/>
          </a:prstGeom>
          <a:noFill/>
          <a:ln>
            <a:miter lim="800000"/>
            <a:headEnd/>
            <a:tailEnd/>
          </a:ln>
        </p:spPr>
        <p:txBody>
          <a:bodyPr anchor="b"/>
          <a:lstStyle/>
          <a:p>
            <a:pPr algn="r">
              <a:defRPr/>
            </a:pPr>
            <a:fld id="{49A25AD0-1147-4099-9558-D3B39D81C4D1}" type="slidenum">
              <a:rPr lang="zh-CN" altLang="en-US" sz="1200">
                <a:latin typeface="+mn-lt"/>
                <a:ea typeface="+mn-ea"/>
              </a:rPr>
              <a:pPr algn="r">
                <a:defRPr/>
              </a:pPr>
              <a:t>15</a:t>
            </a:fld>
            <a:endParaRPr lang="en-US" altLang="zh-CN" sz="1200">
              <a:latin typeface="+mn-lt"/>
              <a:ea typeface="+mn-ea"/>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3" name="幻灯片图像占位符 1"/>
          <p:cNvSpPr>
            <a:spLocks noGrp="1" noRot="1" noChangeAspect="1" noTextEdit="1"/>
          </p:cNvSpPr>
          <p:nvPr>
            <p:ph type="sldImg"/>
          </p:nvPr>
        </p:nvSpPr>
        <p:spPr bwMode="auto">
          <a:noFill/>
          <a:ln>
            <a:solidFill>
              <a:srgbClr val="000000"/>
            </a:solidFill>
            <a:miter lim="800000"/>
            <a:headEnd/>
            <a:tailEnd/>
          </a:ln>
        </p:spPr>
      </p:sp>
      <p:sp>
        <p:nvSpPr>
          <p:cNvPr id="243714"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217091" name="灯片编号占位符 3"/>
          <p:cNvSpPr txBox="1">
            <a:spLocks noGrp="1"/>
          </p:cNvSpPr>
          <p:nvPr/>
        </p:nvSpPr>
        <p:spPr bwMode="auto">
          <a:xfrm>
            <a:off x="3884613" y="8685213"/>
            <a:ext cx="2971800" cy="457200"/>
          </a:xfrm>
          <a:prstGeom prst="rect">
            <a:avLst/>
          </a:prstGeom>
          <a:noFill/>
          <a:ln>
            <a:miter lim="800000"/>
            <a:headEnd/>
            <a:tailEnd/>
          </a:ln>
        </p:spPr>
        <p:txBody>
          <a:bodyPr anchor="b"/>
          <a:lstStyle/>
          <a:p>
            <a:pPr algn="r">
              <a:defRPr/>
            </a:pPr>
            <a:fld id="{0127B037-994A-48F6-B78B-E7E7E51D8555}" type="slidenum">
              <a:rPr lang="zh-CN" altLang="en-US" sz="1200">
                <a:latin typeface="+mn-lt"/>
                <a:ea typeface="+mn-ea"/>
              </a:rPr>
              <a:pPr algn="r">
                <a:defRPr/>
              </a:pPr>
              <a:t>16</a:t>
            </a:fld>
            <a:endParaRPr lang="en-US" altLang="zh-CN" sz="1200">
              <a:latin typeface="+mn-lt"/>
              <a:ea typeface="+mn-ea"/>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1" name="幻灯片图像占位符 1"/>
          <p:cNvSpPr>
            <a:spLocks noGrp="1" noRot="1" noChangeAspect="1" noTextEdit="1"/>
          </p:cNvSpPr>
          <p:nvPr>
            <p:ph type="sldImg"/>
          </p:nvPr>
        </p:nvSpPr>
        <p:spPr bwMode="auto">
          <a:noFill/>
          <a:ln>
            <a:solidFill>
              <a:srgbClr val="000000"/>
            </a:solidFill>
            <a:miter lim="800000"/>
            <a:headEnd/>
            <a:tailEnd/>
          </a:ln>
        </p:spPr>
      </p:sp>
      <p:sp>
        <p:nvSpPr>
          <p:cNvPr id="245762"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215043" name="灯片编号占位符 3"/>
          <p:cNvSpPr txBox="1">
            <a:spLocks noGrp="1"/>
          </p:cNvSpPr>
          <p:nvPr/>
        </p:nvSpPr>
        <p:spPr bwMode="auto">
          <a:xfrm>
            <a:off x="3884613" y="8685213"/>
            <a:ext cx="2971800" cy="457200"/>
          </a:xfrm>
          <a:prstGeom prst="rect">
            <a:avLst/>
          </a:prstGeom>
          <a:noFill/>
          <a:ln>
            <a:miter lim="800000"/>
            <a:headEnd/>
            <a:tailEnd/>
          </a:ln>
        </p:spPr>
        <p:txBody>
          <a:bodyPr anchor="b"/>
          <a:lstStyle/>
          <a:p>
            <a:pPr algn="r">
              <a:defRPr/>
            </a:pPr>
            <a:fld id="{122BBDA7-D4F5-414D-856C-BA67A43105D9}" type="slidenum">
              <a:rPr lang="zh-CN" altLang="en-US" sz="1200">
                <a:latin typeface="+mn-lt"/>
                <a:ea typeface="+mn-ea"/>
              </a:rPr>
              <a:pPr algn="r">
                <a:defRPr/>
              </a:pPr>
              <a:t>18</a:t>
            </a:fld>
            <a:endParaRPr lang="en-US" altLang="zh-CN" sz="1200">
              <a:latin typeface="+mn-lt"/>
              <a:ea typeface="+mn-ea"/>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2016/9/9 Friday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2016/9/9 Friday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2016/9/9 Friday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6373864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9868126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22006905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40791881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13712081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175526647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180697801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15627714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2016/9/9 Friday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370228625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304977228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69409777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14933876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168866477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258731558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316560277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58637984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189200965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41811285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2016/9/9 Friday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108949838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113751569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35894062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22107695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2016/9/9 Friday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pPr/>
              <a:t>2016/9/9 Friday</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pPr/>
              <a:t>2016/9/9 Friday</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pPr/>
              <a:t>2016/9/9 Friday</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2016/9/9 Friday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2016/9/9 Friday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pPr/>
              <a:t>2016/9/9 Friday</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17539016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solidFill>
                  <a:prstClr val="black">
                    <a:tint val="75000"/>
                  </a:prstClr>
                </a:solidFill>
              </a:rPr>
              <a:pPr/>
              <a:t>2016/9/9 Friday</a:t>
            </a:fld>
            <a:endParaRPr lang="zh-CN" altLang="en-US">
              <a:solidFill>
                <a:prstClr val="black">
                  <a:tint val="75000"/>
                </a:prstClr>
              </a:solidFill>
            </a:endParaRPr>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xmlns="" val="384904408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slide" Target="slide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slide" Target="slide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slide" Target="slide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slide" Target="slide2.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hemeOverride" Target="../theme/themeOverride1.xml"/><Relationship Id="rId5" Type="http://schemas.openxmlformats.org/officeDocument/2006/relationships/slide" Target="slide2.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slide" Target="slide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slide" Target="slide2.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slide" Target="slide2.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slide" Target="slide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slide" Target="slide2.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slide" Target="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slide" Target="slide2.xml"/></Relationships>
</file>

<file path=ppt/slides/_rels/slide2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13.xml"/><Relationship Id="rId6" Type="http://schemas.openxmlformats.org/officeDocument/2006/relationships/slide" Target="slide2.xml"/><Relationship Id="rId5" Type="http://schemas.openxmlformats.org/officeDocument/2006/relationships/image" Target="../media/image5.png"/><Relationship Id="rId4" Type="http://schemas.openxmlformats.org/officeDocument/2006/relationships/image" Target="../media/image9.jpeg"/></Relationships>
</file>

<file path=ppt/slides/_rels/slide2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slide" Target="slide2.xml"/><Relationship Id="rId5" Type="http://schemas.openxmlformats.org/officeDocument/2006/relationships/image" Target="../media/image5.png"/><Relationship Id="rId4" Type="http://schemas.openxmlformats.org/officeDocument/2006/relationships/image" Target="../media/image9.jpeg"/></Relationships>
</file>

<file path=ppt/slides/_rels/slide2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slide" Target="slide2.xml"/><Relationship Id="rId5" Type="http://schemas.openxmlformats.org/officeDocument/2006/relationships/image" Target="../media/image5.png"/><Relationship Id="rId4" Type="http://schemas.openxmlformats.org/officeDocument/2006/relationships/image" Target="../media/image9.jpeg"/></Relationships>
</file>

<file path=ppt/slides/_rels/slide2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24.xml"/><Relationship Id="rId6" Type="http://schemas.openxmlformats.org/officeDocument/2006/relationships/slide" Target="slide2.xml"/><Relationship Id="rId5" Type="http://schemas.openxmlformats.org/officeDocument/2006/relationships/image" Target="../media/image5.png"/><Relationship Id="rId4" Type="http://schemas.openxmlformats.org/officeDocument/2006/relationships/image" Target="../media/image9.jpeg"/></Relationships>
</file>

<file path=ppt/slides/_rels/slide25.xml.rels><?xml version="1.0" encoding="UTF-8" standalone="yes"?>
<Relationships xmlns="http://schemas.openxmlformats.org/package/2006/relationships"><Relationship Id="rId3" Type="http://schemas.openxmlformats.org/officeDocument/2006/relationships/slide" Target="slide23.xml"/><Relationship Id="rId7" Type="http://schemas.openxmlformats.org/officeDocument/2006/relationships/slide" Target="slide2.xml"/><Relationship Id="rId2" Type="http://schemas.openxmlformats.org/officeDocument/2006/relationships/notesSlide" Target="../notesSlides/notesSlide15.xml"/><Relationship Id="rId1" Type="http://schemas.openxmlformats.org/officeDocument/2006/relationships/slideLayout" Target="../slideLayouts/slideLayout24.xml"/><Relationship Id="rId6" Type="http://schemas.openxmlformats.org/officeDocument/2006/relationships/image" Target="../media/image5.png"/><Relationship Id="rId5" Type="http://schemas.openxmlformats.org/officeDocument/2006/relationships/image" Target="../media/image9.jpeg"/><Relationship Id="rId4" Type="http://schemas.openxmlformats.org/officeDocument/2006/relationships/image" Target="../media/image10.jpeg"/></Relationships>
</file>

<file path=ppt/slides/_rels/slide2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slide" Target="slide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slide" Target="slide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slide" Target="slide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slide" Target="slide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slide" Target="slide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slide" Target="slide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slide" Target="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45"/>
          <p:cNvSpPr txBox="1">
            <a:spLocks noChangeArrowheads="1"/>
          </p:cNvSpPr>
          <p:nvPr/>
        </p:nvSpPr>
        <p:spPr bwMode="auto">
          <a:xfrm>
            <a:off x="179512" y="6318250"/>
            <a:ext cx="10072688" cy="523220"/>
          </a:xfrm>
          <a:prstGeom prst="rect">
            <a:avLst/>
          </a:prstGeom>
          <a:noFill/>
          <a:ln w="9525">
            <a:noFill/>
            <a:miter lim="800000"/>
            <a:headEnd/>
            <a:tailEnd/>
          </a:ln>
        </p:spPr>
        <p:txBody>
          <a:bodyPr>
            <a:spAutoFit/>
          </a:bodyPr>
          <a:lstStyle/>
          <a:p>
            <a:pPr>
              <a:defRPr/>
            </a:pPr>
            <a:r>
              <a:rPr lang="en-US" altLang="zh-CN" sz="1400" b="1" dirty="0">
                <a:solidFill>
                  <a:schemeClr val="bg1"/>
                </a:solidFill>
                <a:latin typeface="Bodoni MT Condensed" pitchFamily="18" charset="0"/>
                <a:ea typeface="HY견명조"/>
                <a:cs typeface="Times New Roman" pitchFamily="18" charset="0"/>
              </a:rPr>
              <a:t>FOREIGH LANGUAGE TEACHING AND RESEARCH PRESS      </a:t>
            </a:r>
            <a:endParaRPr lang="en-US" altLang="zh-CN" sz="1400" b="1" dirty="0" smtClean="0">
              <a:solidFill>
                <a:schemeClr val="bg1"/>
              </a:solidFill>
              <a:latin typeface="Bodoni MT Condensed" pitchFamily="18" charset="0"/>
              <a:ea typeface="HY견명조"/>
              <a:cs typeface="Times New Roman" pitchFamily="18" charset="0"/>
            </a:endParaRPr>
          </a:p>
          <a:p>
            <a:pPr>
              <a:defRPr/>
            </a:pPr>
            <a:r>
              <a:rPr lang="en-US" altLang="zh-CN" sz="1400" b="1" dirty="0" smtClean="0">
                <a:solidFill>
                  <a:schemeClr val="bg1"/>
                </a:solidFill>
                <a:latin typeface="Bodoni MT Condensed" pitchFamily="18" charset="0"/>
                <a:ea typeface="HY견명조"/>
                <a:cs typeface="Times New Roman" pitchFamily="18" charset="0"/>
              </a:rPr>
              <a:t>AIR </a:t>
            </a:r>
            <a:r>
              <a:rPr lang="en-US" altLang="zh-CN" sz="1400" b="1" dirty="0">
                <a:solidFill>
                  <a:schemeClr val="bg1"/>
                </a:solidFill>
                <a:latin typeface="Bodoni MT Condensed" pitchFamily="18" charset="0"/>
                <a:ea typeface="HY견명조"/>
                <a:cs typeface="Times New Roman" pitchFamily="18" charset="0"/>
              </a:rPr>
              <a:t>FORCE ENGINEERING UNIVERTISY</a:t>
            </a:r>
            <a:endParaRPr lang="zh-CN" altLang="en-US" sz="1400" b="1" dirty="0">
              <a:solidFill>
                <a:schemeClr val="bg1"/>
              </a:solidFill>
              <a:latin typeface="Bodoni MT Condensed" pitchFamily="18" charset="0"/>
              <a:ea typeface="HY견명조"/>
              <a:cs typeface="Times New Roman" pitchFamily="18" charset="0"/>
            </a:endParaRPr>
          </a:p>
        </p:txBody>
      </p:sp>
      <p:grpSp>
        <p:nvGrpSpPr>
          <p:cNvPr id="29" name="组合 28"/>
          <p:cNvGrpSpPr/>
          <p:nvPr/>
        </p:nvGrpSpPr>
        <p:grpSpPr>
          <a:xfrm>
            <a:off x="0" y="0"/>
            <a:ext cx="9144000" cy="6858000"/>
            <a:chOff x="0" y="0"/>
            <a:chExt cx="9144000" cy="6858000"/>
          </a:xfrm>
        </p:grpSpPr>
        <p:grpSp>
          <p:nvGrpSpPr>
            <p:cNvPr id="17" name="组合 16"/>
            <p:cNvGrpSpPr/>
            <p:nvPr/>
          </p:nvGrpSpPr>
          <p:grpSpPr>
            <a:xfrm>
              <a:off x="0" y="0"/>
              <a:ext cx="9144000" cy="6858000"/>
              <a:chOff x="0" y="0"/>
              <a:chExt cx="9144000" cy="6858000"/>
            </a:xfrm>
          </p:grpSpPr>
          <p:sp>
            <p:nvSpPr>
              <p:cNvPr id="32" name="Rectangle 10"/>
              <p:cNvSpPr/>
              <p:nvPr/>
            </p:nvSpPr>
            <p:spPr>
              <a:xfrm>
                <a:off x="0" y="6318250"/>
                <a:ext cx="9144000" cy="539750"/>
              </a:xfrm>
              <a:prstGeom prst="rect">
                <a:avLst/>
              </a:prstGeom>
              <a:solidFill>
                <a:srgbClr val="99CC00">
                  <a:alpha val="84706"/>
                </a:srgb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800">
                  <a:solidFill>
                    <a:schemeClr val="bg2">
                      <a:lumMod val="50000"/>
                    </a:schemeClr>
                  </a:solidFill>
                </a:endParaRPr>
              </a:p>
            </p:txBody>
          </p:sp>
          <p:sp>
            <p:nvSpPr>
              <p:cNvPr id="12" name="Rectangle 27"/>
              <p:cNvSpPr/>
              <p:nvPr/>
            </p:nvSpPr>
            <p:spPr>
              <a:xfrm>
                <a:off x="0" y="0"/>
                <a:ext cx="9144000" cy="990598"/>
              </a:xfrm>
              <a:prstGeom prst="rect">
                <a:avLst/>
              </a:prstGeom>
              <a:gradFill flip="none" rotWithShape="1">
                <a:gsLst>
                  <a:gs pos="0">
                    <a:schemeClr val="bg1">
                      <a:lumMod val="75000"/>
                    </a:schemeClr>
                  </a:gs>
                  <a:gs pos="100000">
                    <a:srgbClr val="FFFFFF"/>
                  </a:gs>
                </a:gsLst>
                <a:lin ang="16200000" scaled="0"/>
                <a:tileRect/>
              </a:gradFill>
              <a:effectLst>
                <a:glow>
                  <a:schemeClr val="tx1">
                    <a:lumMod val="50000"/>
                    <a:lumOff val="50000"/>
                  </a:schemeClr>
                </a:glow>
                <a:outerShdw dist="23000" dir="5400000" sx="0" sy="0" rotWithShape="0">
                  <a:srgbClr val="000000"/>
                </a:outerShdw>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800" dirty="0"/>
              </a:p>
            </p:txBody>
          </p:sp>
          <p:pic>
            <p:nvPicPr>
              <p:cNvPr id="13" name="图片 4" descr="新视野大学ppt首页标题字-02.png"/>
              <p:cNvPicPr>
                <a:picLocks noChangeAspect="1"/>
              </p:cNvPicPr>
              <p:nvPr/>
            </p:nvPicPr>
            <p:blipFill>
              <a:blip r:embed="rId3" cstate="print"/>
              <a:srcRect/>
              <a:stretch>
                <a:fillRect/>
              </a:stretch>
            </p:blipFill>
            <p:spPr bwMode="auto">
              <a:xfrm>
                <a:off x="0" y="34925"/>
                <a:ext cx="9144000" cy="1587500"/>
              </a:xfrm>
              <a:prstGeom prst="rect">
                <a:avLst/>
              </a:prstGeom>
              <a:noFill/>
              <a:ln w="9525">
                <a:noFill/>
                <a:miter lim="800000"/>
                <a:headEnd/>
                <a:tailEnd/>
              </a:ln>
            </p:spPr>
          </p:pic>
          <p:sp>
            <p:nvSpPr>
              <p:cNvPr id="15" name="Rectangle 5"/>
              <p:cNvSpPr/>
              <p:nvPr/>
            </p:nvSpPr>
            <p:spPr>
              <a:xfrm>
                <a:off x="4932363" y="128588"/>
                <a:ext cx="1371600" cy="708025"/>
              </a:xfrm>
              <a:prstGeom prst="rect">
                <a:avLst/>
              </a:prstGeom>
            </p:spPr>
            <p:txBody>
              <a:bodyPr>
                <a:spAutoFit/>
              </a:bodyPr>
              <a:lstStyle/>
              <a:p>
                <a:pPr>
                  <a:defRPr/>
                </a:pPr>
                <a:r>
                  <a:rPr lang="en-US" altLang="zh-CN" sz="4000" b="1" i="1" dirty="0" smtClean="0">
                    <a:solidFill>
                      <a:srgbClr val="0B856D"/>
                    </a:solidFill>
                    <a:effectLst>
                      <a:outerShdw blurRad="38100" dist="38100" dir="2700000" algn="tl">
                        <a:srgbClr val="C0C0C0"/>
                      </a:outerShdw>
                    </a:effectLst>
                    <a:latin typeface="方正大黑简体"/>
                    <a:ea typeface="方正大黑简体"/>
                    <a:cs typeface="方正大黑简体"/>
                  </a:rPr>
                  <a:t>3</a:t>
                </a:r>
                <a:endParaRPr lang="en-US" altLang="zh-CN" sz="4000" b="1" i="1" dirty="0">
                  <a:solidFill>
                    <a:srgbClr val="0B856D"/>
                  </a:solidFill>
                  <a:effectLst>
                    <a:outerShdw blurRad="38100" dist="38100" dir="2700000" algn="tl">
                      <a:srgbClr val="C0C0C0"/>
                    </a:outerShdw>
                  </a:effectLst>
                  <a:latin typeface="方正大黑简体"/>
                  <a:ea typeface="方正大黑简体"/>
                  <a:cs typeface="方正大黑简体"/>
                </a:endParaRPr>
              </a:p>
            </p:txBody>
          </p:sp>
          <p:grpSp>
            <p:nvGrpSpPr>
              <p:cNvPr id="20" name="组合 14"/>
              <p:cNvGrpSpPr>
                <a:grpSpLocks/>
              </p:cNvGrpSpPr>
              <p:nvPr/>
            </p:nvGrpSpPr>
            <p:grpSpPr bwMode="auto">
              <a:xfrm>
                <a:off x="1943014" y="1412776"/>
                <a:ext cx="4516812" cy="2664296"/>
                <a:chOff x="3836591" y="195098"/>
                <a:chExt cx="4807418" cy="3871305"/>
              </a:xfrm>
            </p:grpSpPr>
            <p:sp>
              <p:nvSpPr>
                <p:cNvPr id="24" name="矩形 23"/>
                <p:cNvSpPr/>
                <p:nvPr/>
              </p:nvSpPr>
              <p:spPr>
                <a:xfrm>
                  <a:off x="5428333" y="195098"/>
                  <a:ext cx="1572068" cy="1902456"/>
                </a:xfrm>
                <a:prstGeom prst="rect">
                  <a:avLst/>
                </a:prstGeom>
                <a:solidFill>
                  <a:srgbClr val="92D050"/>
                </a:solidFill>
              </p:spPr>
              <p:style>
                <a:lnRef idx="3">
                  <a:schemeClr val="lt1"/>
                </a:lnRef>
                <a:fillRef idx="1">
                  <a:schemeClr val="accent3"/>
                </a:fillRef>
                <a:effectRef idx="1">
                  <a:schemeClr val="accent3"/>
                </a:effectRef>
                <a:fontRef idx="minor">
                  <a:schemeClr val="lt1"/>
                </a:fontRef>
              </p:style>
              <p:txBody>
                <a:bodyPr anchor="ctr"/>
                <a:lstStyle/>
                <a:p>
                  <a:pPr algn="ctr" fontAlgn="auto">
                    <a:spcBef>
                      <a:spcPts val="0"/>
                    </a:spcBef>
                    <a:spcAft>
                      <a:spcPts val="0"/>
                    </a:spcAft>
                    <a:defRPr/>
                  </a:pPr>
                  <a:endParaRPr lang="zh-CN" altLang="en-US"/>
                </a:p>
              </p:txBody>
            </p:sp>
            <p:sp>
              <p:nvSpPr>
                <p:cNvPr id="25" name="矩形 24"/>
                <p:cNvSpPr/>
                <p:nvPr/>
              </p:nvSpPr>
              <p:spPr>
                <a:xfrm>
                  <a:off x="7071940" y="2207360"/>
                  <a:ext cx="1572069" cy="1859043"/>
                </a:xfrm>
                <a:prstGeom prst="rect">
                  <a:avLst/>
                </a:prstGeom>
                <a:solidFill>
                  <a:srgbClr val="00B0F0"/>
                </a:solidFill>
              </p:spPr>
              <p:style>
                <a:lnRef idx="3">
                  <a:schemeClr val="lt1"/>
                </a:lnRef>
                <a:fillRef idx="1">
                  <a:schemeClr val="accent5"/>
                </a:fillRef>
                <a:effectRef idx="1">
                  <a:schemeClr val="accent5"/>
                </a:effectRef>
                <a:fontRef idx="minor">
                  <a:schemeClr val="lt1"/>
                </a:fontRef>
              </p:style>
              <p:txBody>
                <a:bodyPr anchor="ctr"/>
                <a:lstStyle/>
                <a:p>
                  <a:pPr algn="ctr" fontAlgn="auto">
                    <a:spcBef>
                      <a:spcPts val="0"/>
                    </a:spcBef>
                    <a:spcAft>
                      <a:spcPts val="0"/>
                    </a:spcAft>
                    <a:defRPr/>
                  </a:pPr>
                  <a:endParaRPr lang="zh-CN" altLang="en-US"/>
                </a:p>
              </p:txBody>
            </p:sp>
            <p:sp>
              <p:nvSpPr>
                <p:cNvPr id="26" name="矩形 25"/>
                <p:cNvSpPr/>
                <p:nvPr/>
              </p:nvSpPr>
              <p:spPr>
                <a:xfrm>
                  <a:off x="3836591" y="2207360"/>
                  <a:ext cx="1493375" cy="1859043"/>
                </a:xfrm>
                <a:prstGeom prst="rect">
                  <a:avLst/>
                </a:prstGeom>
                <a:solidFill>
                  <a:srgbClr val="9966FF"/>
                </a:solidFill>
              </p:spPr>
              <p:style>
                <a:lnRef idx="3">
                  <a:schemeClr val="lt1"/>
                </a:lnRef>
                <a:fillRef idx="1">
                  <a:schemeClr val="accent6"/>
                </a:fillRef>
                <a:effectRef idx="1">
                  <a:schemeClr val="accent6"/>
                </a:effectRef>
                <a:fontRef idx="minor">
                  <a:schemeClr val="lt1"/>
                </a:fontRef>
              </p:style>
              <p:txBody>
                <a:bodyPr anchor="ctr"/>
                <a:lstStyle/>
                <a:p>
                  <a:pPr algn="ctr" fontAlgn="auto">
                    <a:spcBef>
                      <a:spcPts val="0"/>
                    </a:spcBef>
                    <a:spcAft>
                      <a:spcPts val="0"/>
                    </a:spcAft>
                    <a:defRPr/>
                  </a:pPr>
                  <a:endParaRPr lang="zh-CN" altLang="en-US"/>
                </a:p>
              </p:txBody>
            </p:sp>
          </p:grpSp>
          <p:sp>
            <p:nvSpPr>
              <p:cNvPr id="27" name="Text Box 14"/>
              <p:cNvSpPr txBox="1">
                <a:spLocks noChangeArrowheads="1"/>
              </p:cNvSpPr>
              <p:nvPr/>
            </p:nvSpPr>
            <p:spPr bwMode="auto">
              <a:xfrm>
                <a:off x="391666" y="5062049"/>
                <a:ext cx="8519193" cy="887231"/>
              </a:xfrm>
              <a:prstGeom prst="rect">
                <a:avLst/>
              </a:prstGeom>
              <a:noFill/>
              <a:ln w="9525">
                <a:noFill/>
                <a:miter lim="800000"/>
                <a:headEnd/>
                <a:tailEnd/>
              </a:ln>
              <a:effectLst>
                <a:outerShdw sx="1000" sy="1000" algn="ctr" rotWithShape="0">
                  <a:schemeClr val="tx2"/>
                </a:outerShdw>
              </a:effectLst>
            </p:spPr>
            <p:txBody>
              <a:bodyPr wrap="square">
                <a:spAutoFit/>
              </a:bodyPr>
              <a:lstStyle/>
              <a:p>
                <a:pPr algn="ctr" latinLnBrk="1">
                  <a:lnSpc>
                    <a:spcPct val="80000"/>
                  </a:lnSpc>
                  <a:defRPr/>
                </a:pPr>
                <a:r>
                  <a:rPr lang="en-US" altLang="zh-CN" sz="3200" b="1" dirty="0" smtClean="0">
                    <a:solidFill>
                      <a:schemeClr val="accent3">
                        <a:lumMod val="50000"/>
                      </a:schemeClr>
                    </a:solidFill>
                    <a:latin typeface="Georgia" pitchFamily="18" charset="0"/>
                    <a:ea typeface="Gulim" pitchFamily="34" charset="-127"/>
                  </a:rPr>
                  <a:t>Audrey Hepburn</a:t>
                </a:r>
              </a:p>
              <a:p>
                <a:pPr algn="ctr" latinLnBrk="1">
                  <a:lnSpc>
                    <a:spcPct val="80000"/>
                  </a:lnSpc>
                  <a:defRPr/>
                </a:pPr>
                <a:r>
                  <a:rPr lang="en-US" altLang="zh-CN" sz="3200" b="1" dirty="0" smtClean="0">
                    <a:solidFill>
                      <a:schemeClr val="accent3">
                        <a:lumMod val="50000"/>
                      </a:schemeClr>
                    </a:solidFill>
                    <a:latin typeface="Calibri"/>
                    <a:ea typeface="Gulim" pitchFamily="34" charset="-127"/>
                    <a:cs typeface="Calibri"/>
                  </a:rPr>
                  <a:t>―</a:t>
                </a:r>
                <a:r>
                  <a:rPr lang="en-US" altLang="zh-CN" sz="3200" b="1" dirty="0" smtClean="0">
                    <a:solidFill>
                      <a:schemeClr val="accent3">
                        <a:lumMod val="50000"/>
                      </a:schemeClr>
                    </a:solidFill>
                    <a:latin typeface="Georgia" pitchFamily="18" charset="0"/>
                    <a:ea typeface="Gulim" pitchFamily="34" charset="-127"/>
                  </a:rPr>
                  <a:t> </a:t>
                </a:r>
                <a:r>
                  <a:rPr lang="en-US" altLang="zh-CN" sz="3200" b="1" i="1" dirty="0" smtClean="0">
                    <a:solidFill>
                      <a:schemeClr val="accent3">
                        <a:lumMod val="50000"/>
                      </a:schemeClr>
                    </a:solidFill>
                    <a:latin typeface="Georgia" pitchFamily="18" charset="0"/>
                    <a:ea typeface="Gulim" pitchFamily="34" charset="-127"/>
                  </a:rPr>
                  <a:t>A true angel in this world</a:t>
                </a:r>
                <a:endParaRPr lang="zh-CN" altLang="en-US" sz="3200" b="1" i="1" dirty="0">
                  <a:solidFill>
                    <a:schemeClr val="accent3">
                      <a:lumMod val="50000"/>
                    </a:schemeClr>
                  </a:solidFill>
                  <a:latin typeface="Georgia" pitchFamily="18" charset="0"/>
                  <a:ea typeface="Gulim" pitchFamily="34" charset="-127"/>
                </a:endParaRPr>
              </a:p>
            </p:txBody>
          </p:sp>
          <p:sp>
            <p:nvSpPr>
              <p:cNvPr id="28" name="Text Box 15"/>
              <p:cNvSpPr txBox="1">
                <a:spLocks noChangeArrowheads="1"/>
              </p:cNvSpPr>
              <p:nvPr/>
            </p:nvSpPr>
            <p:spPr bwMode="auto">
              <a:xfrm>
                <a:off x="1321594" y="4293096"/>
                <a:ext cx="6500812" cy="646112"/>
              </a:xfrm>
              <a:prstGeom prst="rect">
                <a:avLst/>
              </a:prstGeom>
              <a:noFill/>
              <a:ln w="9525">
                <a:noFill/>
                <a:miter lim="800000"/>
                <a:headEnd/>
                <a:tailEnd/>
              </a:ln>
              <a:effectLst>
                <a:outerShdw dist="107763" dir="2700000" algn="ctr" rotWithShape="0">
                  <a:schemeClr val="bg2">
                    <a:alpha val="50000"/>
                  </a:schemeClr>
                </a:outerShdw>
              </a:effectLst>
            </p:spPr>
            <p:txBody>
              <a:bodyPr>
                <a:spAutoFit/>
              </a:bodyPr>
              <a:lstStyle/>
              <a:p>
                <a:pPr algn="ctr" fontAlgn="auto" latinLnBrk="1">
                  <a:spcBef>
                    <a:spcPct val="50000"/>
                  </a:spcBef>
                  <a:spcAft>
                    <a:spcPts val="0"/>
                  </a:spcAft>
                  <a:defRPr/>
                </a:pPr>
                <a:r>
                  <a:rPr kumimoji="1" lang="en-US" altLang="zh-CN" sz="3600" b="1" dirty="0">
                    <a:effectLst>
                      <a:outerShdw blurRad="38100" dist="38100" dir="2700000" algn="tl">
                        <a:srgbClr val="000000">
                          <a:alpha val="43137"/>
                        </a:srgbClr>
                      </a:outerShdw>
                    </a:effectLst>
                    <a:latin typeface="+mj-lt"/>
                    <a:ea typeface="华文彩云" pitchFamily="2" charset="-122"/>
                  </a:rPr>
                  <a:t>Unit </a:t>
                </a:r>
                <a:r>
                  <a:rPr kumimoji="1" lang="en-US" altLang="zh-CN" sz="3600" b="1" dirty="0" smtClean="0">
                    <a:effectLst>
                      <a:outerShdw blurRad="38100" dist="38100" dir="2700000" algn="tl">
                        <a:srgbClr val="000000">
                          <a:alpha val="43137"/>
                        </a:srgbClr>
                      </a:outerShdw>
                    </a:effectLst>
                    <a:latin typeface="+mj-lt"/>
                    <a:ea typeface="华文彩云" pitchFamily="2" charset="-122"/>
                  </a:rPr>
                  <a:t>3 </a:t>
                </a:r>
                <a:r>
                  <a:rPr kumimoji="1" lang="en-US" altLang="zh-CN" sz="3600" b="1" dirty="0">
                    <a:effectLst>
                      <a:outerShdw blurRad="38100" dist="38100" dir="2700000" algn="tl">
                        <a:srgbClr val="000000">
                          <a:alpha val="43137"/>
                        </a:srgbClr>
                      </a:outerShdw>
                    </a:effectLst>
                    <a:latin typeface="+mj-lt"/>
                    <a:ea typeface="华文彩云" pitchFamily="2" charset="-122"/>
                  </a:rPr>
                  <a:t>Section A</a:t>
                </a:r>
              </a:p>
            </p:txBody>
          </p:sp>
        </p:grpSp>
        <p:pic>
          <p:nvPicPr>
            <p:cNvPr id="13314" name="Picture 2" descr="c:\documents and settings\administrator\application data\360se6\User Data\temp\414881b2-001b-436e-a234-ddfce86e2fc9.jpg"/>
            <p:cNvPicPr>
              <a:picLocks noChangeAspect="1" noChangeArrowheads="1"/>
            </p:cNvPicPr>
            <p:nvPr/>
          </p:nvPicPr>
          <p:blipFill>
            <a:blip r:embed="rId4" cstate="print"/>
            <a:srcRect l="17335" r="103"/>
            <a:stretch>
              <a:fillRect/>
            </a:stretch>
          </p:blipFill>
          <p:spPr bwMode="auto">
            <a:xfrm>
              <a:off x="1943014" y="1412776"/>
              <a:ext cx="1403101" cy="1309302"/>
            </a:xfrm>
            <a:prstGeom prst="rect">
              <a:avLst/>
            </a:prstGeom>
            <a:ln>
              <a:noFill/>
            </a:ln>
            <a:effectLst>
              <a:outerShdw blurRad="292100" dist="139700" dir="2700000" algn="tl" rotWithShape="0">
                <a:srgbClr val="333333">
                  <a:alpha val="65000"/>
                </a:srgbClr>
              </a:outerShdw>
            </a:effectLst>
          </p:spPr>
        </p:pic>
        <p:pic>
          <p:nvPicPr>
            <p:cNvPr id="13316" name="Picture 4" descr="c:\documents and settings\administrator\application data\360se6\User Data\temp\1372296219749.jpg"/>
            <p:cNvPicPr>
              <a:picLocks noChangeAspect="1" noChangeArrowheads="1"/>
            </p:cNvPicPr>
            <p:nvPr/>
          </p:nvPicPr>
          <p:blipFill>
            <a:blip r:embed="rId5" cstate="print"/>
            <a:srcRect l="16081" r="7754"/>
            <a:stretch>
              <a:fillRect/>
            </a:stretch>
          </p:blipFill>
          <p:spPr bwMode="auto">
            <a:xfrm>
              <a:off x="467544" y="2808665"/>
              <a:ext cx="1414540" cy="1276954"/>
            </a:xfrm>
            <a:prstGeom prst="rect">
              <a:avLst/>
            </a:prstGeom>
            <a:ln>
              <a:noFill/>
            </a:ln>
            <a:effectLst>
              <a:outerShdw blurRad="292100" dist="139700" dir="2700000" algn="tl" rotWithShape="0">
                <a:srgbClr val="333333">
                  <a:alpha val="65000"/>
                </a:srgbClr>
              </a:outerShdw>
            </a:effectLst>
          </p:spPr>
        </p:pic>
        <p:pic>
          <p:nvPicPr>
            <p:cNvPr id="13324" name="Picture 12" descr="c:\documents and settings\administrator\application data\360se6\User Data\temp\20080430155424467.jpg"/>
            <p:cNvPicPr>
              <a:picLocks noChangeAspect="1" noChangeArrowheads="1"/>
            </p:cNvPicPr>
            <p:nvPr/>
          </p:nvPicPr>
          <p:blipFill>
            <a:blip r:embed="rId6" cstate="print"/>
            <a:stretch>
              <a:fillRect/>
            </a:stretch>
          </p:blipFill>
          <p:spPr bwMode="auto">
            <a:xfrm>
              <a:off x="3438536" y="2830699"/>
              <a:ext cx="1477037" cy="1276953"/>
            </a:xfrm>
            <a:prstGeom prst="rect">
              <a:avLst/>
            </a:prstGeom>
            <a:ln>
              <a:noFill/>
            </a:ln>
            <a:effectLst>
              <a:outerShdw blurRad="292100" dist="139700" dir="2700000" algn="tl" rotWithShape="0">
                <a:srgbClr val="333333">
                  <a:alpha val="65000"/>
                </a:srgbClr>
              </a:outerShdw>
            </a:effectLst>
          </p:spPr>
        </p:pic>
      </p:grpSp>
      <p:sp>
        <p:nvSpPr>
          <p:cNvPr id="18" name="TextBox 45"/>
          <p:cNvSpPr txBox="1">
            <a:spLocks noChangeArrowheads="1"/>
          </p:cNvSpPr>
          <p:nvPr/>
        </p:nvSpPr>
        <p:spPr bwMode="auto">
          <a:xfrm>
            <a:off x="179388" y="6318250"/>
            <a:ext cx="8964612" cy="523875"/>
          </a:xfrm>
          <a:prstGeom prst="rect">
            <a:avLst/>
          </a:prstGeom>
          <a:noFill/>
          <a:ln w="9525">
            <a:noFill/>
            <a:miter lim="800000"/>
            <a:headEnd/>
            <a:tailEnd/>
          </a:ln>
        </p:spPr>
        <p:txBody>
          <a:bodyPr>
            <a:spAutoFit/>
          </a:bodyPr>
          <a:lstStyle/>
          <a:p>
            <a:r>
              <a:rPr lang="en-US" altLang="zh-CN" sz="1400" b="1" dirty="0">
                <a:solidFill>
                  <a:schemeClr val="bg1"/>
                </a:solidFill>
                <a:latin typeface="Bodoni MT Condensed" pitchFamily="18" charset="0"/>
                <a:ea typeface="HY견명조"/>
                <a:cs typeface="Times New Roman" pitchFamily="18" charset="0"/>
              </a:rPr>
              <a:t>FOREIGN LANGUAGE TEACHING AND RESEARCH PRESS      </a:t>
            </a:r>
          </a:p>
          <a:p>
            <a:r>
              <a:rPr lang="en-US" altLang="zh-CN" sz="1400" b="1" dirty="0">
                <a:solidFill>
                  <a:schemeClr val="bg1"/>
                </a:solidFill>
                <a:latin typeface="Bodoni MT Condensed" pitchFamily="18" charset="0"/>
                <a:ea typeface="HY견명조"/>
                <a:cs typeface="Times New Roman" pitchFamily="18" charset="0"/>
              </a:rPr>
              <a:t>AIR FORCE ENGINEERING UNIVERSITY</a:t>
            </a:r>
            <a:endParaRPr lang="zh-CN" altLang="en-US" sz="1400" b="1" dirty="0">
              <a:solidFill>
                <a:schemeClr val="bg1"/>
              </a:solidFill>
              <a:latin typeface="Bodoni MT Condensed" pitchFamily="18" charset="0"/>
              <a:ea typeface="HY견명조"/>
              <a:cs typeface="Times New Roman" pitchFamily="18" charset="0"/>
            </a:endParaRPr>
          </a:p>
        </p:txBody>
      </p:sp>
    </p:spTree>
    <p:extLst>
      <p:ext uri="{BB962C8B-B14F-4D97-AF65-F5344CB8AC3E}">
        <p14:creationId xmlns:p14="http://schemas.microsoft.com/office/powerpoint/2010/main" xmlns="" val="5326402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5"/>
          <p:cNvPicPr>
            <a:picLocks noChangeAspect="1" noChangeArrowheads="1"/>
          </p:cNvPicPr>
          <p:nvPr/>
        </p:nvPicPr>
        <p:blipFill>
          <a:blip r:embed="rId2" cstate="print"/>
          <a:srcRect l="7698" t="13989"/>
          <a:stretch>
            <a:fillRect/>
          </a:stretch>
        </p:blipFill>
        <p:spPr bwMode="auto">
          <a:xfrm>
            <a:off x="428596" y="2214554"/>
            <a:ext cx="8296304" cy="4521200"/>
          </a:xfrm>
          <a:prstGeom prst="rect">
            <a:avLst/>
          </a:prstGeom>
          <a:noFill/>
          <a:ln w="9525">
            <a:noFill/>
            <a:miter lim="800000"/>
            <a:headEnd/>
            <a:tailEnd/>
          </a:ln>
        </p:spPr>
      </p:pic>
      <p:sp>
        <p:nvSpPr>
          <p:cNvPr id="8" name="TextBox 7"/>
          <p:cNvSpPr txBox="1">
            <a:spLocks noChangeArrowheads="1"/>
          </p:cNvSpPr>
          <p:nvPr/>
        </p:nvSpPr>
        <p:spPr bwMode="auto">
          <a:xfrm>
            <a:off x="1370310" y="1599183"/>
            <a:ext cx="1833538" cy="461665"/>
          </a:xfrm>
          <a:prstGeom prst="rect">
            <a:avLst/>
          </a:prstGeom>
          <a:noFill/>
          <a:ln w="9525">
            <a:noFill/>
            <a:miter lim="800000"/>
            <a:headEnd/>
            <a:tailEnd/>
          </a:ln>
        </p:spPr>
        <p:txBody>
          <a:bodyPr wrap="square">
            <a:spAutoFit/>
          </a:bodyPr>
          <a:lstStyle/>
          <a:p>
            <a:r>
              <a:rPr lang="zh-CN" altLang="en-US" sz="2400" b="1" dirty="0" smtClean="0">
                <a:latin typeface="华文楷体"/>
                <a:ea typeface="华文楷体"/>
                <a:cs typeface="华文楷体"/>
              </a:rPr>
              <a:t>遭受</a:t>
            </a:r>
            <a:r>
              <a:rPr lang="en-US" altLang="zh-CN" sz="2400" b="1" dirty="0" smtClean="0">
                <a:latin typeface="华文楷体"/>
                <a:ea typeface="华文楷体"/>
                <a:cs typeface="华文楷体"/>
              </a:rPr>
              <a:t>…</a:t>
            </a:r>
            <a:r>
              <a:rPr lang="zh-CN" altLang="en-US" sz="2400" b="1" dirty="0" smtClean="0">
                <a:latin typeface="华文楷体"/>
                <a:ea typeface="华文楷体"/>
                <a:cs typeface="华文楷体"/>
              </a:rPr>
              <a:t>不幸</a:t>
            </a:r>
          </a:p>
        </p:txBody>
      </p:sp>
      <p:sp>
        <p:nvSpPr>
          <p:cNvPr id="13" name="文本框 5"/>
          <p:cNvSpPr txBox="1"/>
          <p:nvPr/>
        </p:nvSpPr>
        <p:spPr>
          <a:xfrm>
            <a:off x="899592" y="4506345"/>
            <a:ext cx="6552728" cy="461665"/>
          </a:xfrm>
          <a:prstGeom prst="rect">
            <a:avLst/>
          </a:prstGeom>
          <a:solidFill>
            <a:srgbClr val="FFC000"/>
          </a:solidFill>
          <a:effectLst>
            <a:softEdge rad="127000"/>
          </a:effectLst>
        </p:spPr>
        <p:txBody>
          <a:bodyPr wrap="square">
            <a:spAutoFit/>
          </a:bodyPr>
          <a:lstStyle/>
          <a:p>
            <a:pPr>
              <a:defRPr/>
            </a:pPr>
            <a:r>
              <a:rPr lang="en-US" altLang="zh-CN" sz="2400" dirty="0" smtClean="0"/>
              <a:t>(be stricken by / massive earthquake / magnitude</a:t>
            </a:r>
            <a:r>
              <a:rPr kumimoji="1" lang="en-US" altLang="zh-CN" sz="2400" dirty="0" smtClean="0">
                <a:solidFill>
                  <a:srgbClr val="0D0A10"/>
                </a:solidFill>
                <a:latin typeface="Helvetica"/>
              </a:rPr>
              <a:t>) </a:t>
            </a:r>
            <a:endParaRPr kumimoji="1" lang="en-US" altLang="zh-CN" sz="2400" dirty="0">
              <a:solidFill>
                <a:srgbClr val="0D0A10"/>
              </a:solidFill>
              <a:latin typeface="Helvetica"/>
            </a:endParaRPr>
          </a:p>
        </p:txBody>
      </p:sp>
      <p:sp>
        <p:nvSpPr>
          <p:cNvPr id="14" name="TextBox 8"/>
          <p:cNvSpPr txBox="1">
            <a:spLocks noChangeArrowheads="1"/>
          </p:cNvSpPr>
          <p:nvPr/>
        </p:nvSpPr>
        <p:spPr bwMode="auto">
          <a:xfrm>
            <a:off x="899592" y="5085184"/>
            <a:ext cx="6905695" cy="830997"/>
          </a:xfrm>
          <a:prstGeom prst="rect">
            <a:avLst/>
          </a:prstGeom>
          <a:noFill/>
          <a:ln w="9525">
            <a:noFill/>
            <a:miter lim="800000"/>
            <a:headEnd/>
            <a:tailEnd/>
          </a:ln>
        </p:spPr>
        <p:txBody>
          <a:bodyPr wrap="square">
            <a:spAutoFit/>
          </a:bodyPr>
          <a:lstStyle/>
          <a:p>
            <a:pPr>
              <a:spcBef>
                <a:spcPct val="50000"/>
              </a:spcBef>
            </a:pPr>
            <a:r>
              <a:rPr kumimoji="1" lang="en-US" altLang="zh-CN" sz="2400" dirty="0" smtClean="0">
                <a:latin typeface="Helvetica"/>
              </a:rPr>
              <a:t>Nepal  </a:t>
            </a:r>
            <a:r>
              <a:rPr kumimoji="1" lang="en-US" altLang="zh-CN" sz="2400" b="1" dirty="0" smtClean="0">
                <a:solidFill>
                  <a:srgbClr val="FF6600"/>
                </a:solidFill>
                <a:latin typeface="Helvetica"/>
              </a:rPr>
              <a:t>was stricken by </a:t>
            </a:r>
            <a:r>
              <a:rPr kumimoji="1" lang="en-US" altLang="zh-CN" sz="2400" dirty="0" smtClean="0">
                <a:latin typeface="Helvetica"/>
              </a:rPr>
              <a:t>a massive earthquake with a magnitude of 8.1 on April 25, 2015.</a:t>
            </a:r>
            <a:endParaRPr kumimoji="1" lang="en-US" altLang="zh-CN" sz="2400" dirty="0">
              <a:latin typeface="Helvetica"/>
            </a:endParaRPr>
          </a:p>
        </p:txBody>
      </p:sp>
      <p:sp>
        <p:nvSpPr>
          <p:cNvPr id="2" name="TextBox 1"/>
          <p:cNvSpPr txBox="1"/>
          <p:nvPr/>
        </p:nvSpPr>
        <p:spPr>
          <a:xfrm>
            <a:off x="3746500" y="1692275"/>
            <a:ext cx="1651000" cy="457200"/>
          </a:xfrm>
          <a:prstGeom prst="rect">
            <a:avLst/>
          </a:prstGeom>
          <a:noFill/>
        </p:spPr>
        <p:txBody>
          <a:bodyPr>
            <a:spAutoFit/>
          </a:bodyPr>
          <a:lstStyle/>
          <a:p>
            <a:pPr fontAlgn="auto">
              <a:spcBef>
                <a:spcPts val="0"/>
              </a:spcBef>
              <a:spcAft>
                <a:spcPts val="0"/>
              </a:spcAft>
              <a:defRPr/>
            </a:pPr>
            <a:r>
              <a:rPr lang="zh-CN" altLang="en-US" sz="2400" dirty="0">
                <a:solidFill>
                  <a:schemeClr val="accent6">
                    <a:lumMod val="50000"/>
                  </a:schemeClr>
                </a:solidFill>
                <a:latin typeface="华文行楷" pitchFamily="2" charset="-122"/>
                <a:ea typeface="华文行楷" pitchFamily="2" charset="-122"/>
              </a:rPr>
              <a:t>短语逆译</a:t>
            </a:r>
          </a:p>
        </p:txBody>
      </p:sp>
      <p:sp>
        <p:nvSpPr>
          <p:cNvPr id="23" name="TextBox 22"/>
          <p:cNvSpPr txBox="1"/>
          <p:nvPr/>
        </p:nvSpPr>
        <p:spPr>
          <a:xfrm>
            <a:off x="899592" y="2708275"/>
            <a:ext cx="1649413" cy="492443"/>
          </a:xfrm>
          <a:prstGeom prst="rect">
            <a:avLst/>
          </a:prstGeom>
          <a:noFill/>
        </p:spPr>
        <p:txBody>
          <a:bodyPr>
            <a:spAutoFit/>
          </a:bodyPr>
          <a:lstStyle/>
          <a:p>
            <a:pPr fontAlgn="auto">
              <a:spcBef>
                <a:spcPts val="0"/>
              </a:spcBef>
              <a:spcAft>
                <a:spcPts val="0"/>
              </a:spcAft>
              <a:defRPr/>
            </a:pPr>
            <a:r>
              <a:rPr lang="zh-CN" altLang="en-US" sz="2600" dirty="0">
                <a:solidFill>
                  <a:schemeClr val="accent6">
                    <a:lumMod val="50000"/>
                  </a:schemeClr>
                </a:solidFill>
                <a:latin typeface="华文行楷" pitchFamily="2" charset="-122"/>
                <a:ea typeface="华文行楷" pitchFamily="2" charset="-122"/>
              </a:rPr>
              <a:t>短语应用</a:t>
            </a:r>
          </a:p>
        </p:txBody>
      </p:sp>
      <p:sp>
        <p:nvSpPr>
          <p:cNvPr id="3" name="TextBox 2"/>
          <p:cNvSpPr txBox="1">
            <a:spLocks noChangeArrowheads="1"/>
          </p:cNvSpPr>
          <p:nvPr/>
        </p:nvSpPr>
        <p:spPr bwMode="auto">
          <a:xfrm>
            <a:off x="899593" y="3356992"/>
            <a:ext cx="6768752" cy="461665"/>
          </a:xfrm>
          <a:prstGeom prst="rect">
            <a:avLst/>
          </a:prstGeom>
          <a:noFill/>
          <a:ln w="9525">
            <a:noFill/>
            <a:miter lim="800000"/>
            <a:headEnd/>
            <a:tailEnd/>
          </a:ln>
        </p:spPr>
        <p:txBody>
          <a:bodyPr wrap="square">
            <a:spAutoFit/>
          </a:bodyPr>
          <a:lstStyle/>
          <a:p>
            <a:r>
              <a:rPr lang="en-US" altLang="zh-CN" sz="2400" dirty="0" smtClean="0">
                <a:latin typeface="华文行楷" pitchFamily="2" charset="-122"/>
                <a:ea typeface="华文行楷" pitchFamily="2" charset="-122"/>
              </a:rPr>
              <a:t>2015</a:t>
            </a:r>
            <a:r>
              <a:rPr lang="zh-CN" altLang="en-US" sz="2400" dirty="0" smtClean="0">
                <a:latin typeface="华文行楷" pitchFamily="2" charset="-122"/>
                <a:ea typeface="华文行楷" pitchFamily="2" charset="-122"/>
              </a:rPr>
              <a:t>年</a:t>
            </a:r>
            <a:r>
              <a:rPr lang="en-US" altLang="zh-CN" sz="2400" dirty="0" smtClean="0">
                <a:latin typeface="华文行楷" pitchFamily="2" charset="-122"/>
                <a:ea typeface="华文行楷" pitchFamily="2" charset="-122"/>
              </a:rPr>
              <a:t>4</a:t>
            </a:r>
            <a:r>
              <a:rPr lang="zh-CN" altLang="en-US" sz="2400" dirty="0" smtClean="0">
                <a:latin typeface="华文行楷" pitchFamily="2" charset="-122"/>
                <a:ea typeface="华文行楷" pitchFamily="2" charset="-122"/>
              </a:rPr>
              <a:t>月</a:t>
            </a:r>
            <a:r>
              <a:rPr lang="en-US" altLang="zh-CN" sz="2400" dirty="0" smtClean="0">
                <a:latin typeface="华文行楷" pitchFamily="2" charset="-122"/>
                <a:ea typeface="华文行楷" pitchFamily="2" charset="-122"/>
              </a:rPr>
              <a:t>25</a:t>
            </a:r>
            <a:r>
              <a:rPr lang="zh-CN" altLang="en-US" sz="2400" dirty="0" smtClean="0">
                <a:latin typeface="华文行楷" pitchFamily="2" charset="-122"/>
                <a:ea typeface="华文行楷" pitchFamily="2" charset="-122"/>
              </a:rPr>
              <a:t>日，尼泊尔遭受了</a:t>
            </a:r>
            <a:r>
              <a:rPr lang="en-US" altLang="zh-CN" sz="2400" dirty="0" smtClean="0">
                <a:latin typeface="华文行楷" pitchFamily="2" charset="-122"/>
                <a:ea typeface="华文行楷" pitchFamily="2" charset="-122"/>
              </a:rPr>
              <a:t>8.1</a:t>
            </a:r>
            <a:r>
              <a:rPr lang="zh-CN" altLang="en-US" sz="2400" dirty="0" smtClean="0">
                <a:latin typeface="华文行楷" pitchFamily="2" charset="-122"/>
                <a:ea typeface="华文行楷" pitchFamily="2" charset="-122"/>
              </a:rPr>
              <a:t>级大地震的</a:t>
            </a:r>
            <a:r>
              <a:rPr lang="zh-CN" altLang="en-US" sz="2400" dirty="0">
                <a:latin typeface="华文行楷" pitchFamily="2" charset="-122"/>
                <a:ea typeface="华文行楷" pitchFamily="2" charset="-122"/>
              </a:rPr>
              <a:t>袭击</a:t>
            </a:r>
            <a:r>
              <a:rPr lang="zh-CN" altLang="en-US" sz="2400" dirty="0" smtClean="0">
                <a:latin typeface="华文行楷" pitchFamily="2" charset="-122"/>
                <a:ea typeface="华文行楷" pitchFamily="2" charset="-122"/>
              </a:rPr>
              <a:t>。</a:t>
            </a:r>
            <a:endParaRPr lang="en-US" altLang="zh-CN" sz="2400" dirty="0">
              <a:latin typeface="华文行楷" pitchFamily="2" charset="-122"/>
              <a:ea typeface="华文行楷" pitchFamily="2" charset="-122"/>
            </a:endParaRPr>
          </a:p>
        </p:txBody>
      </p:sp>
      <p:sp>
        <p:nvSpPr>
          <p:cNvPr id="25" name="TextBox 24"/>
          <p:cNvSpPr txBox="1"/>
          <p:nvPr/>
        </p:nvSpPr>
        <p:spPr>
          <a:xfrm>
            <a:off x="899592" y="3896729"/>
            <a:ext cx="1649413" cy="492443"/>
          </a:xfrm>
          <a:prstGeom prst="rect">
            <a:avLst/>
          </a:prstGeom>
          <a:noFill/>
        </p:spPr>
        <p:txBody>
          <a:bodyPr>
            <a:spAutoFit/>
          </a:bodyPr>
          <a:lstStyle/>
          <a:p>
            <a:pPr fontAlgn="auto">
              <a:spcBef>
                <a:spcPts val="0"/>
              </a:spcBef>
              <a:spcAft>
                <a:spcPts val="0"/>
              </a:spcAft>
              <a:defRPr/>
            </a:pPr>
            <a:r>
              <a:rPr lang="zh-CN" altLang="en-US" sz="2600" dirty="0">
                <a:solidFill>
                  <a:schemeClr val="accent6">
                    <a:lumMod val="50000"/>
                  </a:schemeClr>
                </a:solidFill>
                <a:latin typeface="华文行楷" pitchFamily="2" charset="-122"/>
                <a:ea typeface="华文行楷" pitchFamily="2" charset="-122"/>
              </a:rPr>
              <a:t>意群提示</a:t>
            </a:r>
          </a:p>
        </p:txBody>
      </p:sp>
      <p:sp>
        <p:nvSpPr>
          <p:cNvPr id="4" name="TextBox 7"/>
          <p:cNvSpPr txBox="1">
            <a:spLocks noChangeArrowheads="1"/>
          </p:cNvSpPr>
          <p:nvPr/>
        </p:nvSpPr>
        <p:spPr bwMode="auto">
          <a:xfrm>
            <a:off x="5397501" y="1640413"/>
            <a:ext cx="2503013" cy="492443"/>
          </a:xfrm>
          <a:prstGeom prst="rect">
            <a:avLst/>
          </a:prstGeom>
          <a:noFill/>
          <a:ln w="9525">
            <a:noFill/>
            <a:miter lim="800000"/>
            <a:headEnd/>
            <a:tailEnd/>
          </a:ln>
        </p:spPr>
        <p:txBody>
          <a:bodyPr wrap="square">
            <a:spAutoFit/>
          </a:bodyPr>
          <a:lstStyle/>
          <a:p>
            <a:r>
              <a:rPr lang="en-US" altLang="zh-CN" sz="2600" b="1" dirty="0" smtClean="0">
                <a:latin typeface="Helvetica"/>
              </a:rPr>
              <a:t>be stricken by</a:t>
            </a:r>
          </a:p>
        </p:txBody>
      </p:sp>
      <p:grpSp>
        <p:nvGrpSpPr>
          <p:cNvPr id="15" name="组合 14"/>
          <p:cNvGrpSpPr>
            <a:grpSpLocks/>
          </p:cNvGrpSpPr>
          <p:nvPr/>
        </p:nvGrpSpPr>
        <p:grpSpPr bwMode="auto">
          <a:xfrm>
            <a:off x="-14288" y="-26988"/>
            <a:ext cx="7115176" cy="1152526"/>
            <a:chOff x="-14288" y="-27384"/>
            <a:chExt cx="7115715" cy="1152525"/>
          </a:xfrm>
        </p:grpSpPr>
        <p:pic>
          <p:nvPicPr>
            <p:cNvPr id="16" name="Picture 2"/>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7" name="TextBox 16">
              <a:hlinkClick r:id="rId4" action="ppaction://hlinksldjump"/>
            </p:cNvPr>
            <p:cNvSpPr txBox="1"/>
            <p:nvPr/>
          </p:nvSpPr>
          <p:spPr>
            <a:xfrm>
              <a:off x="192104" y="471092"/>
              <a:ext cx="2508440" cy="430212"/>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20" name="矩形 19"/>
            <p:cNvSpPr/>
            <p:nvPr/>
          </p:nvSpPr>
          <p:spPr>
            <a:xfrm>
              <a:off x="4130989" y="559991"/>
              <a:ext cx="2970438"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Practical phrases</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965704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p:bldP spid="25"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表格 12"/>
          <p:cNvGraphicFramePr>
            <a:graphicFrameLocks noGrp="1"/>
          </p:cNvGraphicFramePr>
          <p:nvPr>
            <p:extLst>
              <p:ext uri="{D42A27DB-BD31-4B8C-83A1-F6EECF244321}">
                <p14:modId xmlns:p14="http://schemas.microsoft.com/office/powerpoint/2010/main" xmlns="" val="2891525159"/>
              </p:ext>
            </p:extLst>
          </p:nvPr>
        </p:nvGraphicFramePr>
        <p:xfrm>
          <a:off x="357188" y="1936737"/>
          <a:ext cx="8501122" cy="3234181"/>
        </p:xfrm>
        <a:graphic>
          <a:graphicData uri="http://schemas.openxmlformats.org/drawingml/2006/table">
            <a:tbl>
              <a:tblPr firstRow="1" bandRow="1">
                <a:tableStyleId>{93296810-A885-4BE3-A3E7-6D5BEEA58F35}</a:tableStyleId>
              </a:tblPr>
              <a:tblGrid>
                <a:gridCol w="4857754"/>
                <a:gridCol w="3643368"/>
              </a:tblGrid>
              <a:tr h="531625">
                <a:tc>
                  <a:txBody>
                    <a:bodyPr/>
                    <a:lstStyle/>
                    <a:p>
                      <a:pPr>
                        <a:lnSpc>
                          <a:spcPct val="100000"/>
                        </a:lnSpc>
                      </a:pPr>
                      <a:r>
                        <a:rPr lang="en-US" altLang="zh-CN" sz="2600" dirty="0" smtClean="0">
                          <a:effectLst>
                            <a:outerShdw blurRad="38100" dist="38100" dir="2700000" algn="tl">
                              <a:srgbClr val="000000">
                                <a:alpha val="43137"/>
                              </a:srgbClr>
                            </a:outerShdw>
                          </a:effectLst>
                          <a:latin typeface="Helvetica"/>
                        </a:rPr>
                        <a:t>     Functional</a:t>
                      </a:r>
                      <a:r>
                        <a:rPr lang="en-US" altLang="zh-CN" sz="2600" baseline="0" dirty="0" smtClean="0">
                          <a:effectLst>
                            <a:outerShdw blurRad="38100" dist="38100" dir="2700000" algn="tl">
                              <a:srgbClr val="000000">
                                <a:alpha val="43137"/>
                              </a:srgbClr>
                            </a:outerShdw>
                          </a:effectLst>
                          <a:latin typeface="Helvetica"/>
                        </a:rPr>
                        <a:t> Patterns</a:t>
                      </a:r>
                      <a:endParaRPr lang="zh-CN" altLang="en-US" sz="2600" dirty="0">
                        <a:solidFill>
                          <a:srgbClr val="FFFF00"/>
                        </a:solidFill>
                        <a:effectLst>
                          <a:outerShdw blurRad="38100" dist="38100" dir="2700000" algn="tl">
                            <a:srgbClr val="000000">
                              <a:alpha val="43137"/>
                            </a:srgbClr>
                          </a:outerShdw>
                        </a:effectLst>
                        <a:latin typeface="Helvetica"/>
                      </a:endParaRPr>
                    </a:p>
                  </a:txBody>
                  <a:tcPr/>
                </a:tc>
                <a:tc>
                  <a:txBody>
                    <a:bodyPr/>
                    <a:lstStyle/>
                    <a:p>
                      <a:pPr>
                        <a:lnSpc>
                          <a:spcPct val="100000"/>
                        </a:lnSpc>
                      </a:pPr>
                      <a:r>
                        <a:rPr lang="en-US" altLang="zh-CN" sz="2600" dirty="0" smtClean="0">
                          <a:effectLst>
                            <a:outerShdw blurRad="38100" dist="38100" dir="2700000" algn="tl">
                              <a:srgbClr val="000000">
                                <a:alpha val="43137"/>
                              </a:srgbClr>
                            </a:outerShdw>
                          </a:effectLst>
                          <a:latin typeface="Helvetica"/>
                        </a:rPr>
                        <a:t> Functions &amp; Usages</a:t>
                      </a:r>
                      <a:endParaRPr lang="zh-CN" altLang="en-US" sz="2600" dirty="0">
                        <a:solidFill>
                          <a:srgbClr val="FFFF00"/>
                        </a:solidFill>
                        <a:effectLst>
                          <a:outerShdw blurRad="38100" dist="38100" dir="2700000" algn="tl">
                            <a:srgbClr val="000000">
                              <a:alpha val="43137"/>
                            </a:srgbClr>
                          </a:outerShdw>
                        </a:effectLst>
                        <a:latin typeface="Helvetica"/>
                      </a:endParaRPr>
                    </a:p>
                  </a:txBody>
                  <a:tcPr/>
                </a:tc>
              </a:tr>
              <a:tr h="930374">
                <a:tc>
                  <a:txBody>
                    <a:bodyPr/>
                    <a:lstStyle/>
                    <a:p>
                      <a:pPr marL="355600" marR="0" indent="-355600" algn="l" defTabSz="914400" rtl="0" eaLnBrk="1" fontAlgn="auto" latinLnBrk="0" hangingPunct="1">
                        <a:lnSpc>
                          <a:spcPct val="100000"/>
                        </a:lnSpc>
                        <a:spcBef>
                          <a:spcPct val="50000"/>
                        </a:spcBef>
                        <a:spcAft>
                          <a:spcPts val="0"/>
                        </a:spcAft>
                        <a:buClrTx/>
                        <a:buSzTx/>
                        <a:buFontTx/>
                        <a:buNone/>
                        <a:tabLst/>
                        <a:defRPr/>
                      </a:pPr>
                      <a:r>
                        <a:rPr kumimoji="1" lang="en-US" altLang="zh-CN" sz="2400" dirty="0" smtClean="0">
                          <a:latin typeface="Helvetica"/>
                        </a:rPr>
                        <a:t>1. </a:t>
                      </a:r>
                      <a:r>
                        <a:rPr lang="en-US" altLang="zh-CN" sz="2400" dirty="0" smtClean="0">
                          <a:latin typeface="Helvetica"/>
                          <a:ea typeface="华文行楷" pitchFamily="2" charset="-122"/>
                        </a:rPr>
                        <a:t>Despite ..., </a:t>
                      </a:r>
                      <a:r>
                        <a:rPr lang="en-US" altLang="zh-CN" sz="2400" dirty="0" err="1" smtClean="0">
                          <a:latin typeface="Helvetica"/>
                          <a:ea typeface="华文行楷" pitchFamily="2" charset="-122"/>
                        </a:rPr>
                        <a:t>sth</a:t>
                      </a:r>
                      <a:r>
                        <a:rPr lang="en-US" altLang="zh-CN" sz="2400" dirty="0" smtClean="0">
                          <a:latin typeface="Helvetica"/>
                          <a:ea typeface="华文行楷" pitchFamily="2" charset="-122"/>
                        </a:rPr>
                        <a:t>. that sb. most prefers doing is (not)… </a:t>
                      </a:r>
                      <a:endParaRPr kumimoji="1" lang="en-US" altLang="zh-CN" sz="2400" b="1" dirty="0">
                        <a:solidFill>
                          <a:schemeClr val="accent1">
                            <a:lumMod val="50000"/>
                          </a:schemeClr>
                        </a:solidFill>
                        <a:latin typeface="Helvetica"/>
                        <a:ea typeface="华文楷体" pitchFamily="2" charset="-122"/>
                      </a:endParaRPr>
                    </a:p>
                  </a:txBody>
                  <a:tcPr/>
                </a:tc>
                <a:tc>
                  <a:txBody>
                    <a:bodyPr/>
                    <a:lstStyle/>
                    <a:p>
                      <a:pPr marL="0" marR="0" indent="0" algn="l" defTabSz="914400" rtl="0" eaLnBrk="1" fontAlgn="auto" latinLnBrk="0" hangingPunct="1">
                        <a:lnSpc>
                          <a:spcPct val="100000"/>
                        </a:lnSpc>
                        <a:spcBef>
                          <a:spcPct val="50000"/>
                        </a:spcBef>
                        <a:spcAft>
                          <a:spcPts val="0"/>
                        </a:spcAft>
                        <a:buClrTx/>
                        <a:buSzTx/>
                        <a:buFontTx/>
                        <a:buNone/>
                        <a:tabLst/>
                        <a:defRPr/>
                      </a:pPr>
                      <a:r>
                        <a:rPr kumimoji="1" lang="zh-CN" altLang="en-US" sz="2400" kern="1200" dirty="0" smtClean="0">
                          <a:solidFill>
                            <a:schemeClr val="dk1"/>
                          </a:solidFill>
                          <a:latin typeface="华文楷体" pitchFamily="2" charset="-122"/>
                          <a:ea typeface="华文楷体" pitchFamily="2" charset="-122"/>
                          <a:cs typeface="+mn-cs"/>
                        </a:rPr>
                        <a:t>用于表达“与表面现象或人们预期相反的情况”。</a:t>
                      </a:r>
                      <a:endParaRPr kumimoji="1" lang="en-US" altLang="zh-CN" sz="2400" kern="1200" dirty="0">
                        <a:solidFill>
                          <a:schemeClr val="dk1"/>
                        </a:solidFill>
                        <a:latin typeface="华文楷体" pitchFamily="2" charset="-122"/>
                        <a:ea typeface="华文楷体" pitchFamily="2" charset="-122"/>
                        <a:cs typeface="+mn-cs"/>
                      </a:endParaRPr>
                    </a:p>
                  </a:txBody>
                  <a:tcPr/>
                </a:tc>
              </a:tr>
              <a:tr h="869230">
                <a:tc>
                  <a:txBody>
                    <a:bodyPr/>
                    <a:lstStyle/>
                    <a:p>
                      <a:pPr>
                        <a:lnSpc>
                          <a:spcPct val="100000"/>
                        </a:lnSpc>
                      </a:pPr>
                      <a:r>
                        <a:rPr kumimoji="1" lang="en-US" altLang="zh-CN" sz="2400" kern="1200" dirty="0" smtClean="0">
                          <a:latin typeface="Helvetica"/>
                        </a:rPr>
                        <a:t>2. </a:t>
                      </a:r>
                      <a:r>
                        <a:rPr lang="en-US" altLang="zh-CN" sz="2400" dirty="0" smtClean="0">
                          <a:latin typeface="Helvetica"/>
                          <a:ea typeface="华文行楷" pitchFamily="2" charset="-122"/>
                        </a:rPr>
                        <a:t>As…, sb. is aware of/knows…</a:t>
                      </a:r>
                      <a:endParaRPr kumimoji="1" lang="zh-CN" altLang="en-US" sz="2400" b="1" kern="1200" dirty="0">
                        <a:solidFill>
                          <a:schemeClr val="accent1">
                            <a:lumMod val="50000"/>
                          </a:schemeClr>
                        </a:solidFill>
                        <a:latin typeface="Helvetica"/>
                        <a:ea typeface="+mn-ea"/>
                        <a:cs typeface="+mn-cs"/>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sz="2400" kern="1200" dirty="0" smtClean="0">
                          <a:solidFill>
                            <a:schemeClr val="dk1"/>
                          </a:solidFill>
                          <a:latin typeface="华文楷体" pitchFamily="2" charset="-122"/>
                          <a:ea typeface="华文楷体" pitchFamily="2" charset="-122"/>
                          <a:cs typeface="+mn-cs"/>
                        </a:rPr>
                        <a:t>用于表达“某人在特定身份下，对事物的洞察”。</a:t>
                      </a:r>
                      <a:endParaRPr kumimoji="1" lang="zh-CN" altLang="en-US" sz="2400" kern="1200" dirty="0">
                        <a:solidFill>
                          <a:schemeClr val="dk1"/>
                        </a:solidFill>
                        <a:latin typeface="华文楷体" pitchFamily="2" charset="-122"/>
                        <a:ea typeface="华文楷体" pitchFamily="2" charset="-122"/>
                        <a:cs typeface="+mn-cs"/>
                      </a:endParaRPr>
                    </a:p>
                  </a:txBody>
                  <a:tcPr/>
                </a:tc>
              </a:tr>
              <a:tr h="90295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sz="2400" kern="1200" dirty="0" smtClean="0">
                          <a:latin typeface="Helvetica"/>
                        </a:rPr>
                        <a:t>3. </a:t>
                      </a:r>
                      <a:r>
                        <a:rPr lang="en-US" altLang="zh-CN" sz="2400" dirty="0" smtClean="0">
                          <a:latin typeface="Helvetica"/>
                          <a:ea typeface="华文行楷" pitchFamily="2" charset="-122"/>
                        </a:rPr>
                        <a:t>Sb. who would become …    </a:t>
                      </a:r>
                      <a:br>
                        <a:rPr lang="en-US" altLang="zh-CN" sz="2400" dirty="0" smtClean="0">
                          <a:latin typeface="Helvetica"/>
                          <a:ea typeface="华文行楷" pitchFamily="2" charset="-122"/>
                        </a:rPr>
                      </a:br>
                      <a:r>
                        <a:rPr lang="en-US" altLang="zh-CN" sz="2400" dirty="0" smtClean="0">
                          <a:latin typeface="Helvetica"/>
                          <a:ea typeface="华文行楷" pitchFamily="2" charset="-122"/>
                        </a:rPr>
                        <a:t>    began as a …</a:t>
                      </a:r>
                      <a:endParaRPr kumimoji="1" lang="en-US" altLang="zh-CN" sz="2400" b="1" kern="1200" dirty="0" smtClean="0">
                        <a:solidFill>
                          <a:schemeClr val="accent1">
                            <a:lumMod val="50000"/>
                          </a:schemeClr>
                        </a:solidFill>
                        <a:latin typeface="Helvetica"/>
                        <a:ea typeface="+mn-ea"/>
                        <a:cs typeface="+mn-cs"/>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sz="2400" kern="1200" dirty="0" smtClean="0">
                          <a:solidFill>
                            <a:schemeClr val="dk1"/>
                          </a:solidFill>
                          <a:latin typeface="华文楷体" pitchFamily="2" charset="-122"/>
                          <a:ea typeface="华文楷体" pitchFamily="2" charset="-122"/>
                          <a:cs typeface="+mn-cs"/>
                        </a:rPr>
                        <a:t>用于表达“某人发展道路的开端”。</a:t>
                      </a:r>
                      <a:endParaRPr lang="zh-CN" altLang="en-US" b="1" dirty="0">
                        <a:solidFill>
                          <a:srgbClr val="000000"/>
                        </a:solidFill>
                        <a:latin typeface="华文楷体" pitchFamily="2" charset="-122"/>
                        <a:ea typeface="华文楷体" pitchFamily="2" charset="-122"/>
                      </a:endParaRPr>
                    </a:p>
                  </a:txBody>
                  <a:tcPr/>
                </a:tc>
              </a:tr>
            </a:tbl>
          </a:graphicData>
        </a:graphic>
      </p:graphicFrame>
      <p:grpSp>
        <p:nvGrpSpPr>
          <p:cNvPr id="5" name="组合 10"/>
          <p:cNvGrpSpPr>
            <a:grpSpLocks/>
          </p:cNvGrpSpPr>
          <p:nvPr/>
        </p:nvGrpSpPr>
        <p:grpSpPr bwMode="auto">
          <a:xfrm>
            <a:off x="-14288" y="-26988"/>
            <a:ext cx="7443788" cy="1152526"/>
            <a:chOff x="-14288" y="-27384"/>
            <a:chExt cx="7444331" cy="1152525"/>
          </a:xfrm>
        </p:grpSpPr>
        <p:pic>
          <p:nvPicPr>
            <p:cNvPr id="6" name="Picture 2"/>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 name="TextBox 7">
              <a:hlinkClick r:id="rId4" action="ppaction://hlinksldjump"/>
            </p:cNvPr>
            <p:cNvSpPr txBox="1"/>
            <p:nvPr/>
          </p:nvSpPr>
          <p:spPr>
            <a:xfrm>
              <a:off x="192103" y="471092"/>
              <a:ext cx="2508433" cy="430212"/>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10" name="矩形 9"/>
            <p:cNvSpPr/>
            <p:nvPr/>
          </p:nvSpPr>
          <p:spPr>
            <a:xfrm>
              <a:off x="4130977" y="559991"/>
              <a:ext cx="3299066"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Functional patterns</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393469393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50" name="Rectangle 21"/>
          <p:cNvSpPr>
            <a:spLocks noChangeArrowheads="1"/>
          </p:cNvSpPr>
          <p:nvPr/>
        </p:nvSpPr>
        <p:spPr bwMode="auto">
          <a:xfrm>
            <a:off x="1538288" y="2047875"/>
            <a:ext cx="5976937" cy="830997"/>
          </a:xfrm>
          <a:prstGeom prst="rect">
            <a:avLst/>
          </a:prstGeom>
          <a:noFill/>
          <a:ln w="9525">
            <a:noFill/>
            <a:miter lim="800000"/>
            <a:headEnd/>
            <a:tailEnd/>
          </a:ln>
        </p:spPr>
        <p:txBody>
          <a:bodyPr>
            <a:spAutoFit/>
          </a:bodyPr>
          <a:lstStyle/>
          <a:p>
            <a:r>
              <a:rPr lang="zh-CN" altLang="en-US" sz="2400" dirty="0" smtClean="0">
                <a:solidFill>
                  <a:srgbClr val="C00000"/>
                </a:solidFill>
                <a:latin typeface="华文行楷" pitchFamily="2" charset="-122"/>
                <a:ea typeface="华文行楷" pitchFamily="2" charset="-122"/>
              </a:rPr>
              <a:t>尽管</a:t>
            </a:r>
            <a:r>
              <a:rPr lang="zh-CN" altLang="en-US" sz="2400" dirty="0" smtClean="0">
                <a:latin typeface="华文行楷" pitchFamily="2" charset="-122"/>
                <a:ea typeface="华文行楷" pitchFamily="2" charset="-122"/>
              </a:rPr>
              <a:t>在电影界获得成功，</a:t>
            </a:r>
            <a:r>
              <a:rPr lang="zh-CN" altLang="en-US" sz="2400" dirty="0" smtClean="0">
                <a:solidFill>
                  <a:srgbClr val="C00000"/>
                </a:solidFill>
                <a:latin typeface="华文行楷" pitchFamily="2" charset="-122"/>
                <a:ea typeface="华文行楷" pitchFamily="2" charset="-122"/>
              </a:rPr>
              <a:t>但她最愿意</a:t>
            </a:r>
            <a:r>
              <a:rPr lang="zh-CN" altLang="en-US" sz="2400" dirty="0" smtClean="0">
                <a:latin typeface="华文行楷" pitchFamily="2" charset="-122"/>
                <a:ea typeface="华文行楷" pitchFamily="2" charset="-122"/>
              </a:rPr>
              <a:t>塑造的角色却</a:t>
            </a:r>
            <a:r>
              <a:rPr lang="zh-CN" altLang="en-US" sz="2400" dirty="0" smtClean="0">
                <a:solidFill>
                  <a:srgbClr val="C00000"/>
                </a:solidFill>
                <a:latin typeface="华文行楷" pitchFamily="2" charset="-122"/>
                <a:ea typeface="华文行楷" pitchFamily="2" charset="-122"/>
              </a:rPr>
              <a:t>并不在</a:t>
            </a:r>
            <a:r>
              <a:rPr lang="zh-CN" altLang="en-US" sz="2400" dirty="0" smtClean="0">
                <a:latin typeface="华文行楷" pitchFamily="2" charset="-122"/>
                <a:ea typeface="华文行楷" pitchFamily="2" charset="-122"/>
              </a:rPr>
              <a:t>影片中。</a:t>
            </a:r>
            <a:endParaRPr lang="zh-CN" altLang="en-US" sz="2400" dirty="0">
              <a:latin typeface="华文行楷" pitchFamily="2" charset="-122"/>
              <a:ea typeface="华文行楷" pitchFamily="2" charset="-122"/>
            </a:endParaRPr>
          </a:p>
        </p:txBody>
      </p:sp>
      <p:sp>
        <p:nvSpPr>
          <p:cNvPr id="232451" name="TextBox 4"/>
          <p:cNvSpPr txBox="1">
            <a:spLocks noChangeArrowheads="1"/>
          </p:cNvSpPr>
          <p:nvPr/>
        </p:nvSpPr>
        <p:spPr bwMode="auto">
          <a:xfrm>
            <a:off x="1538288" y="1412875"/>
            <a:ext cx="1952625" cy="523875"/>
          </a:xfrm>
          <a:prstGeom prst="rect">
            <a:avLst/>
          </a:prstGeom>
          <a:noFill/>
          <a:ln w="9525">
            <a:noFill/>
            <a:miter lim="800000"/>
            <a:headEnd/>
            <a:tailEnd/>
          </a:ln>
        </p:spPr>
        <p:txBody>
          <a:bodyPr>
            <a:spAutoFit/>
          </a:bodyPr>
          <a:lstStyle/>
          <a:p>
            <a:r>
              <a:rPr lang="zh-CN" altLang="en-US" sz="2800" b="1" dirty="0">
                <a:solidFill>
                  <a:srgbClr val="C00000"/>
                </a:solidFill>
                <a:latin typeface="华文行楷" pitchFamily="2" charset="-122"/>
                <a:ea typeface="华文行楷" pitchFamily="2" charset="-122"/>
              </a:rPr>
              <a:t>原句译</a:t>
            </a:r>
            <a:r>
              <a:rPr lang="zh-CN" altLang="en-US" sz="2800" b="1" dirty="0" smtClean="0">
                <a:solidFill>
                  <a:srgbClr val="C00000"/>
                </a:solidFill>
                <a:latin typeface="华文行楷" pitchFamily="2" charset="-122"/>
                <a:ea typeface="华文行楷" pitchFamily="2" charset="-122"/>
              </a:rPr>
              <a:t>文</a:t>
            </a:r>
            <a:endParaRPr lang="zh-CN" altLang="en-US" sz="2800" b="1" dirty="0">
              <a:solidFill>
                <a:srgbClr val="C00000"/>
              </a:solidFill>
              <a:latin typeface="华文行楷" pitchFamily="2" charset="-122"/>
              <a:ea typeface="华文行楷" pitchFamily="2" charset="-122"/>
            </a:endParaRPr>
          </a:p>
        </p:txBody>
      </p:sp>
      <p:sp>
        <p:nvSpPr>
          <p:cNvPr id="232452" name="TextBox 25"/>
          <p:cNvSpPr txBox="1">
            <a:spLocks noChangeArrowheads="1"/>
          </p:cNvSpPr>
          <p:nvPr/>
        </p:nvSpPr>
        <p:spPr bwMode="auto">
          <a:xfrm>
            <a:off x="1500166" y="3429000"/>
            <a:ext cx="1871662" cy="522287"/>
          </a:xfrm>
          <a:prstGeom prst="rect">
            <a:avLst/>
          </a:prstGeom>
          <a:noFill/>
          <a:ln w="9525">
            <a:noFill/>
            <a:miter lim="800000"/>
            <a:headEnd/>
            <a:tailEnd/>
          </a:ln>
        </p:spPr>
        <p:txBody>
          <a:bodyPr>
            <a:spAutoFit/>
          </a:bodyPr>
          <a:lstStyle/>
          <a:p>
            <a:r>
              <a:rPr lang="zh-CN" altLang="en-US" sz="2800" b="1" dirty="0">
                <a:solidFill>
                  <a:srgbClr val="FF6600"/>
                </a:solidFill>
                <a:latin typeface="华文行楷" pitchFamily="2" charset="-122"/>
                <a:ea typeface="华文行楷" pitchFamily="2" charset="-122"/>
              </a:rPr>
              <a:t>逆译练</a:t>
            </a:r>
            <a:r>
              <a:rPr lang="zh-CN" altLang="en-US" sz="2800" b="1" dirty="0" smtClean="0">
                <a:solidFill>
                  <a:srgbClr val="FF6600"/>
                </a:solidFill>
                <a:latin typeface="华文行楷" pitchFamily="2" charset="-122"/>
                <a:ea typeface="华文行楷" pitchFamily="2" charset="-122"/>
              </a:rPr>
              <a:t>习</a:t>
            </a:r>
            <a:endParaRPr lang="zh-CN" altLang="en-US" sz="2800" b="1" dirty="0">
              <a:solidFill>
                <a:srgbClr val="FF6600"/>
              </a:solidFill>
              <a:latin typeface="华文行楷" pitchFamily="2" charset="-122"/>
              <a:ea typeface="华文行楷" pitchFamily="2" charset="-122"/>
            </a:endParaRPr>
          </a:p>
        </p:txBody>
      </p:sp>
      <p:sp>
        <p:nvSpPr>
          <p:cNvPr id="6" name="矩形 5"/>
          <p:cNvSpPr>
            <a:spLocks noChangeArrowheads="1"/>
          </p:cNvSpPr>
          <p:nvPr/>
        </p:nvSpPr>
        <p:spPr bwMode="auto">
          <a:xfrm>
            <a:off x="1579563" y="4008559"/>
            <a:ext cx="6088062" cy="1200329"/>
          </a:xfrm>
          <a:prstGeom prst="rect">
            <a:avLst/>
          </a:prstGeom>
          <a:noFill/>
          <a:ln w="9525">
            <a:noFill/>
            <a:miter lim="800000"/>
            <a:headEnd/>
            <a:tailEnd/>
          </a:ln>
        </p:spPr>
        <p:txBody>
          <a:bodyPr>
            <a:spAutoFit/>
          </a:bodyPr>
          <a:lstStyle/>
          <a:p>
            <a:r>
              <a:rPr lang="en-US" altLang="zh-CN" sz="2400" b="1" dirty="0" smtClean="0">
                <a:solidFill>
                  <a:srgbClr val="FF6600"/>
                </a:solidFill>
                <a:latin typeface="Helvetica"/>
              </a:rPr>
              <a:t>Despite </a:t>
            </a:r>
            <a:r>
              <a:rPr lang="en-US" altLang="zh-CN" sz="2400" dirty="0" smtClean="0">
                <a:latin typeface="Helvetica"/>
              </a:rPr>
              <a:t>her success in the film domain, </a:t>
            </a:r>
            <a:r>
              <a:rPr lang="en-US" altLang="zh-CN" sz="2400" b="1" dirty="0" smtClean="0">
                <a:solidFill>
                  <a:srgbClr val="FF6600"/>
                </a:solidFill>
                <a:latin typeface="Helvetica"/>
              </a:rPr>
              <a:t>the roles she most preferred </a:t>
            </a:r>
            <a:r>
              <a:rPr lang="en-US" altLang="zh-CN" sz="2400" dirty="0" smtClean="0">
                <a:latin typeface="Helvetica"/>
              </a:rPr>
              <a:t>portraying </a:t>
            </a:r>
            <a:r>
              <a:rPr lang="en-US" altLang="zh-CN" sz="2400" b="1" dirty="0" smtClean="0">
                <a:solidFill>
                  <a:srgbClr val="FF6600"/>
                </a:solidFill>
                <a:latin typeface="Helvetica"/>
              </a:rPr>
              <a:t>were</a:t>
            </a:r>
            <a:r>
              <a:rPr lang="en-US" altLang="zh-CN" sz="2400" dirty="0" smtClean="0">
                <a:latin typeface="Helvetica"/>
              </a:rPr>
              <a:t> not in movies. (Para 2, L1)</a:t>
            </a:r>
            <a:endParaRPr lang="en-US" altLang="zh-CN" sz="2400" dirty="0">
              <a:latin typeface="Helvetica"/>
            </a:endParaRPr>
          </a:p>
        </p:txBody>
      </p:sp>
      <p:cxnSp>
        <p:nvCxnSpPr>
          <p:cNvPr id="4" name="直接连接符 3"/>
          <p:cNvCxnSpPr/>
          <p:nvPr/>
        </p:nvCxnSpPr>
        <p:spPr>
          <a:xfrm>
            <a:off x="1558622" y="1928802"/>
            <a:ext cx="5893698" cy="0"/>
          </a:xfrm>
          <a:prstGeom prst="line">
            <a:avLst/>
          </a:prstGeom>
          <a:ln>
            <a:solidFill>
              <a:srgbClr val="B40000"/>
            </a:solidFill>
          </a:ln>
          <a:effectLst>
            <a:glow rad="1016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558622" y="3951287"/>
            <a:ext cx="5893698" cy="0"/>
          </a:xfrm>
          <a:prstGeom prst="line">
            <a:avLst/>
          </a:prstGeom>
          <a:ln>
            <a:solidFill>
              <a:schemeClr val="accent6">
                <a:lumMod val="75000"/>
              </a:schemeClr>
            </a:solidFill>
          </a:ln>
          <a:effectLst>
            <a:glow rad="101600">
              <a:schemeClr val="accent6">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12" name="TextBox 11">
            <a:hlinkClick r:id="" action="ppaction://hlinkshowjump?jump=nextslide"/>
          </p:cNvPr>
          <p:cNvSpPr txBox="1"/>
          <p:nvPr/>
        </p:nvSpPr>
        <p:spPr>
          <a:xfrm>
            <a:off x="5929322" y="5767171"/>
            <a:ext cx="1522998" cy="733663"/>
          </a:xfrm>
          <a:prstGeom prst="rightArrow">
            <a:avLst/>
          </a:prstGeom>
          <a:effectLst>
            <a:outerShdw blurRad="76200" dist="12700" dir="2700000" sy="-23000" kx="-800400" algn="bl" rotWithShape="0">
              <a:prstClr val="black">
                <a:alpha val="20000"/>
              </a:prstClr>
            </a:outerShdw>
          </a:effectLst>
        </p:spPr>
        <p:style>
          <a:lnRef idx="2">
            <a:schemeClr val="accent6"/>
          </a:lnRef>
          <a:fillRef idx="1">
            <a:schemeClr val="lt1"/>
          </a:fillRef>
          <a:effectRef idx="0">
            <a:schemeClr val="accent6"/>
          </a:effectRef>
          <a:fontRef idx="minor">
            <a:schemeClr val="dk1"/>
          </a:fontRef>
        </p:style>
        <p:txBody>
          <a:bodyPr wrap="square">
            <a:spAutoFit/>
          </a:bodyPr>
          <a:lstStyle/>
          <a:p>
            <a:pPr fontAlgn="auto">
              <a:spcBef>
                <a:spcPts val="0"/>
              </a:spcBef>
              <a:spcAft>
                <a:spcPts val="0"/>
              </a:spcAft>
              <a:defRPr/>
            </a:pPr>
            <a:r>
              <a:rPr lang="zh-CN" altLang="en-US" sz="1800" b="1" dirty="0"/>
              <a:t>句型提炼</a:t>
            </a:r>
          </a:p>
        </p:txBody>
      </p:sp>
      <p:grpSp>
        <p:nvGrpSpPr>
          <p:cNvPr id="11" name="组合 10"/>
          <p:cNvGrpSpPr>
            <a:grpSpLocks/>
          </p:cNvGrpSpPr>
          <p:nvPr/>
        </p:nvGrpSpPr>
        <p:grpSpPr bwMode="auto">
          <a:xfrm>
            <a:off x="-14288" y="-26988"/>
            <a:ext cx="7443788" cy="1152526"/>
            <a:chOff x="-14288" y="-27384"/>
            <a:chExt cx="7444331" cy="1152525"/>
          </a:xfrm>
        </p:grpSpPr>
        <p:pic>
          <p:nvPicPr>
            <p:cNvPr id="13" name="Picture 2"/>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5" name="TextBox 14">
              <a:hlinkClick r:id="rId4" action="ppaction://hlinksldjump"/>
            </p:cNvPr>
            <p:cNvSpPr txBox="1"/>
            <p:nvPr/>
          </p:nvSpPr>
          <p:spPr>
            <a:xfrm>
              <a:off x="192103" y="471092"/>
              <a:ext cx="2508433" cy="430212"/>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16" name="矩形 15"/>
            <p:cNvSpPr/>
            <p:nvPr/>
          </p:nvSpPr>
          <p:spPr>
            <a:xfrm>
              <a:off x="4130977" y="559991"/>
              <a:ext cx="3299066"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Functional patterns</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3934693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498" name="Rectangle 21"/>
          <p:cNvSpPr>
            <a:spLocks noChangeArrowheads="1"/>
          </p:cNvSpPr>
          <p:nvPr/>
        </p:nvSpPr>
        <p:spPr bwMode="auto">
          <a:xfrm>
            <a:off x="1538288" y="2091516"/>
            <a:ext cx="6273800" cy="810478"/>
          </a:xfrm>
          <a:prstGeom prst="rect">
            <a:avLst/>
          </a:prstGeom>
          <a:noFill/>
          <a:ln w="9525">
            <a:noFill/>
            <a:miter lim="800000"/>
            <a:headEnd/>
            <a:tailEnd/>
          </a:ln>
        </p:spPr>
        <p:txBody>
          <a:bodyPr>
            <a:spAutoFit/>
          </a:bodyPr>
          <a:lstStyle/>
          <a:p>
            <a:pPr>
              <a:lnSpc>
                <a:spcPts val="2800"/>
              </a:lnSpc>
            </a:pPr>
            <a:r>
              <a:rPr lang="en-US" altLang="zh-CN" sz="2600" dirty="0" smtClean="0">
                <a:latin typeface="Helvetica"/>
                <a:ea typeface="华文行楷" pitchFamily="2" charset="-122"/>
              </a:rPr>
              <a:t>Despite ..., </a:t>
            </a:r>
            <a:r>
              <a:rPr lang="en-US" altLang="zh-CN" sz="2600" dirty="0" err="1" smtClean="0">
                <a:latin typeface="Helvetica"/>
                <a:ea typeface="华文行楷" pitchFamily="2" charset="-122"/>
              </a:rPr>
              <a:t>sth</a:t>
            </a:r>
            <a:r>
              <a:rPr lang="en-US" altLang="zh-CN" sz="2600" dirty="0" smtClean="0">
                <a:latin typeface="Helvetica"/>
                <a:ea typeface="华文行楷" pitchFamily="2" charset="-122"/>
              </a:rPr>
              <a:t>. that sb. most prefers doing is (not)… </a:t>
            </a:r>
            <a:endParaRPr lang="en-US" altLang="zh-CN" sz="2600" dirty="0">
              <a:latin typeface="Helvetica"/>
              <a:ea typeface="华文行楷" pitchFamily="2" charset="-122"/>
            </a:endParaRPr>
          </a:p>
        </p:txBody>
      </p:sp>
      <p:sp>
        <p:nvSpPr>
          <p:cNvPr id="5" name="TextBox 4"/>
          <p:cNvSpPr txBox="1"/>
          <p:nvPr/>
        </p:nvSpPr>
        <p:spPr>
          <a:xfrm>
            <a:off x="1538288" y="1412875"/>
            <a:ext cx="1952625" cy="523875"/>
          </a:xfrm>
          <a:prstGeom prst="rect">
            <a:avLst/>
          </a:prstGeom>
          <a:noFill/>
        </p:spPr>
        <p:txBody>
          <a:bodyPr>
            <a:spAutoFit/>
          </a:bodyPr>
          <a:lstStyle/>
          <a:p>
            <a:pPr fontAlgn="auto">
              <a:spcBef>
                <a:spcPts val="0"/>
              </a:spcBef>
              <a:spcAft>
                <a:spcPts val="0"/>
              </a:spcAft>
              <a:defRPr/>
            </a:pPr>
            <a:r>
              <a:rPr lang="zh-CN" altLang="en-US" sz="2800" b="1" dirty="0">
                <a:solidFill>
                  <a:schemeClr val="accent6">
                    <a:lumMod val="75000"/>
                  </a:schemeClr>
                </a:solidFill>
                <a:latin typeface="华文行楷" pitchFamily="2" charset="-122"/>
                <a:ea typeface="华文行楷" pitchFamily="2" charset="-122"/>
              </a:rPr>
              <a:t>句型提炼</a:t>
            </a:r>
          </a:p>
        </p:txBody>
      </p:sp>
      <p:sp>
        <p:nvSpPr>
          <p:cNvPr id="234500" name="TextBox 25"/>
          <p:cNvSpPr txBox="1">
            <a:spLocks noChangeArrowheads="1"/>
          </p:cNvSpPr>
          <p:nvPr/>
        </p:nvSpPr>
        <p:spPr bwMode="auto">
          <a:xfrm>
            <a:off x="1538288" y="3214686"/>
            <a:ext cx="1871662" cy="523875"/>
          </a:xfrm>
          <a:prstGeom prst="rect">
            <a:avLst/>
          </a:prstGeom>
          <a:noFill/>
          <a:ln w="9525">
            <a:noFill/>
            <a:miter lim="800000"/>
            <a:headEnd/>
            <a:tailEnd/>
          </a:ln>
        </p:spPr>
        <p:txBody>
          <a:bodyPr>
            <a:spAutoFit/>
          </a:bodyPr>
          <a:lstStyle/>
          <a:p>
            <a:r>
              <a:rPr lang="zh-CN" altLang="en-US" sz="2800" b="1" dirty="0">
                <a:solidFill>
                  <a:srgbClr val="71AE0E"/>
                </a:solidFill>
                <a:latin typeface="华文行楷" pitchFamily="2" charset="-122"/>
                <a:ea typeface="华文行楷" pitchFamily="2" charset="-122"/>
              </a:rPr>
              <a:t>应用提示</a:t>
            </a:r>
          </a:p>
        </p:txBody>
      </p:sp>
      <p:sp>
        <p:nvSpPr>
          <p:cNvPr id="6" name="矩形 5"/>
          <p:cNvSpPr>
            <a:spLocks noChangeArrowheads="1"/>
          </p:cNvSpPr>
          <p:nvPr/>
        </p:nvSpPr>
        <p:spPr bwMode="auto">
          <a:xfrm>
            <a:off x="1579563" y="3904406"/>
            <a:ext cx="6088062" cy="810478"/>
          </a:xfrm>
          <a:prstGeom prst="rect">
            <a:avLst/>
          </a:prstGeom>
          <a:noFill/>
          <a:ln w="9525">
            <a:noFill/>
            <a:miter lim="800000"/>
            <a:headEnd/>
            <a:tailEnd/>
          </a:ln>
        </p:spPr>
        <p:txBody>
          <a:bodyPr>
            <a:spAutoFit/>
          </a:bodyPr>
          <a:lstStyle/>
          <a:p>
            <a:pPr>
              <a:lnSpc>
                <a:spcPts val="2800"/>
              </a:lnSpc>
              <a:spcBef>
                <a:spcPct val="50000"/>
              </a:spcBef>
            </a:pPr>
            <a:r>
              <a:rPr lang="zh-CN" altLang="en-US" sz="2600" dirty="0" smtClean="0">
                <a:latin typeface="华文行楷" pitchFamily="2" charset="-122"/>
                <a:ea typeface="华文行楷" pitchFamily="2" charset="-122"/>
              </a:rPr>
              <a:t>用于表达</a:t>
            </a:r>
            <a:r>
              <a:rPr lang="zh-CN" altLang="en-US" sz="2600" dirty="0" smtClean="0">
                <a:solidFill>
                  <a:srgbClr val="71AE0E"/>
                </a:solidFill>
                <a:latin typeface="华文行楷" pitchFamily="2" charset="-122"/>
                <a:ea typeface="华文行楷" pitchFamily="2" charset="-122"/>
              </a:rPr>
              <a:t>“与表面现象或人们预期相反的情况”</a:t>
            </a:r>
            <a:r>
              <a:rPr lang="zh-CN" altLang="en-US" sz="2600" dirty="0" smtClean="0">
                <a:latin typeface="华文行楷" pitchFamily="2" charset="-122"/>
                <a:ea typeface="华文行楷" pitchFamily="2" charset="-122"/>
              </a:rPr>
              <a:t>。</a:t>
            </a:r>
            <a:endParaRPr lang="en-US" altLang="zh-CN" sz="2600" dirty="0" smtClean="0">
              <a:latin typeface="华文行楷" pitchFamily="2" charset="-122"/>
              <a:ea typeface="华文行楷" pitchFamily="2" charset="-122"/>
            </a:endParaRPr>
          </a:p>
        </p:txBody>
      </p:sp>
      <p:cxnSp>
        <p:nvCxnSpPr>
          <p:cNvPr id="4" name="直接连接符 3"/>
          <p:cNvCxnSpPr/>
          <p:nvPr/>
        </p:nvCxnSpPr>
        <p:spPr>
          <a:xfrm>
            <a:off x="1621299" y="3714752"/>
            <a:ext cx="5893698" cy="0"/>
          </a:xfrm>
          <a:prstGeom prst="line">
            <a:avLst/>
          </a:prstGeom>
          <a:ln>
            <a:solidFill>
              <a:srgbClr val="71AE0E"/>
            </a:solidFill>
          </a:ln>
          <a:effectLst>
            <a:glow rad="1016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621299" y="1916832"/>
            <a:ext cx="5893698" cy="0"/>
          </a:xfrm>
          <a:prstGeom prst="line">
            <a:avLst/>
          </a:prstGeom>
          <a:ln>
            <a:solidFill>
              <a:schemeClr val="accent6">
                <a:lumMod val="75000"/>
              </a:schemeClr>
            </a:solidFill>
          </a:ln>
          <a:effectLst>
            <a:glow rad="101600">
              <a:schemeClr val="accent6">
                <a:satMod val="175000"/>
                <a:alpha val="40000"/>
              </a:schemeClr>
            </a:glow>
          </a:effectLst>
        </p:spPr>
        <p:style>
          <a:lnRef idx="1">
            <a:schemeClr val="accent1"/>
          </a:lnRef>
          <a:fillRef idx="0">
            <a:schemeClr val="accent1"/>
          </a:fillRef>
          <a:effectRef idx="0">
            <a:schemeClr val="accent1"/>
          </a:effectRef>
          <a:fontRef idx="minor">
            <a:schemeClr val="tx1"/>
          </a:fontRef>
        </p:style>
      </p:cxnSp>
      <p:pic>
        <p:nvPicPr>
          <p:cNvPr id="12" name="Picture 2"/>
          <p:cNvPicPr>
            <a:picLocks noChangeAspect="1" noChangeArrowheads="1"/>
          </p:cNvPicPr>
          <p:nvPr/>
        </p:nvPicPr>
        <p:blipFill>
          <a:blip r:embed="rId3" cstate="print"/>
          <a:srcRect/>
          <a:stretch>
            <a:fillRect/>
          </a:stretch>
        </p:blipFill>
        <p:spPr bwMode="auto">
          <a:xfrm>
            <a:off x="0" y="5876925"/>
            <a:ext cx="4208463" cy="957263"/>
          </a:xfrm>
          <a:prstGeom prst="rect">
            <a:avLst/>
          </a:prstGeom>
          <a:noFill/>
          <a:ln w="9525">
            <a:noFill/>
            <a:miter lim="800000"/>
            <a:headEnd/>
            <a:tailEnd/>
          </a:ln>
        </p:spPr>
      </p:pic>
      <p:sp>
        <p:nvSpPr>
          <p:cNvPr id="18" name="TextBox 17">
            <a:hlinkClick r:id="" action="ppaction://hlinkshowjump?jump=nextslide"/>
          </p:cNvPr>
          <p:cNvSpPr txBox="1"/>
          <p:nvPr/>
        </p:nvSpPr>
        <p:spPr>
          <a:xfrm>
            <a:off x="5929322" y="5429264"/>
            <a:ext cx="1522998" cy="733663"/>
          </a:xfrm>
          <a:prstGeom prst="rightArrow">
            <a:avLst/>
          </a:prstGeom>
          <a:effectLst>
            <a:outerShdw blurRad="76200" dist="12700" dir="2700000" sy="-23000" kx="-800400" algn="bl" rotWithShape="0">
              <a:prstClr val="black">
                <a:alpha val="20000"/>
              </a:prstClr>
            </a:outerShdw>
          </a:effectLst>
        </p:spPr>
        <p:style>
          <a:lnRef idx="2">
            <a:schemeClr val="accent6"/>
          </a:lnRef>
          <a:fillRef idx="1">
            <a:schemeClr val="lt1"/>
          </a:fillRef>
          <a:effectRef idx="0">
            <a:schemeClr val="accent6"/>
          </a:effectRef>
          <a:fontRef idx="minor">
            <a:schemeClr val="dk1"/>
          </a:fontRef>
        </p:style>
        <p:txBody>
          <a:bodyPr wrap="square">
            <a:spAutoFit/>
          </a:bodyPr>
          <a:lstStyle/>
          <a:p>
            <a:pPr fontAlgn="auto">
              <a:spcBef>
                <a:spcPts val="0"/>
              </a:spcBef>
              <a:spcAft>
                <a:spcPts val="0"/>
              </a:spcAft>
              <a:defRPr/>
            </a:pPr>
            <a:r>
              <a:rPr lang="zh-CN" altLang="en-US" sz="1800" b="1" dirty="0" smtClean="0"/>
              <a:t>句型</a:t>
            </a:r>
            <a:r>
              <a:rPr lang="zh-CN" altLang="en-US" b="1" dirty="0" smtClean="0"/>
              <a:t>应用</a:t>
            </a:r>
            <a:endParaRPr lang="zh-CN" altLang="en-US" sz="1800" b="1" dirty="0"/>
          </a:p>
        </p:txBody>
      </p:sp>
      <p:grpSp>
        <p:nvGrpSpPr>
          <p:cNvPr id="13" name="组合 10"/>
          <p:cNvGrpSpPr>
            <a:grpSpLocks/>
          </p:cNvGrpSpPr>
          <p:nvPr/>
        </p:nvGrpSpPr>
        <p:grpSpPr bwMode="auto">
          <a:xfrm>
            <a:off x="-14288" y="-26988"/>
            <a:ext cx="7443788" cy="1152526"/>
            <a:chOff x="-14288" y="-27384"/>
            <a:chExt cx="7444331" cy="1152525"/>
          </a:xfrm>
        </p:grpSpPr>
        <p:pic>
          <p:nvPicPr>
            <p:cNvPr id="15" name="Picture 2"/>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6" name="TextBox 15">
              <a:hlinkClick r:id="rId5" action="ppaction://hlinksldjump"/>
            </p:cNvPr>
            <p:cNvSpPr txBox="1"/>
            <p:nvPr/>
          </p:nvSpPr>
          <p:spPr>
            <a:xfrm>
              <a:off x="192103" y="471092"/>
              <a:ext cx="2508433" cy="430212"/>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17" name="矩形 16"/>
            <p:cNvSpPr/>
            <p:nvPr/>
          </p:nvSpPr>
          <p:spPr>
            <a:xfrm>
              <a:off x="4130977" y="559991"/>
              <a:ext cx="3299066"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Functional patterns</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3984150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197" name="Picture 5"/>
          <p:cNvPicPr>
            <a:picLocks noChangeAspect="1" noChangeArrowheads="1"/>
          </p:cNvPicPr>
          <p:nvPr/>
        </p:nvPicPr>
        <p:blipFill rotWithShape="1">
          <a:blip r:embed="rId3" cstate="print">
            <a:extLst>
              <a:ext uri="{28A0092B-C50C-407E-A947-70E740481C1C}">
                <a14:useLocalDpi xmlns:a14="http://schemas.microsoft.com/office/drawing/2010/main" xmlns="" val="0"/>
              </a:ext>
            </a:extLst>
          </a:blip>
          <a:srcRect l="7280" t="15609"/>
          <a:stretch/>
        </p:blipFill>
        <p:spPr bwMode="auto">
          <a:xfrm>
            <a:off x="857224" y="1484784"/>
            <a:ext cx="7744854" cy="51589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13" name="文本框 5"/>
          <p:cNvSpPr txBox="1"/>
          <p:nvPr/>
        </p:nvSpPr>
        <p:spPr>
          <a:xfrm>
            <a:off x="1403648" y="4035836"/>
            <a:ext cx="5311492" cy="461665"/>
          </a:xfrm>
          <a:prstGeom prst="rect">
            <a:avLst/>
          </a:prstGeom>
          <a:solidFill>
            <a:srgbClr val="FFC000"/>
          </a:solidFill>
          <a:effectLst>
            <a:softEdge rad="127000"/>
          </a:effectLst>
        </p:spPr>
        <p:txBody>
          <a:bodyPr wrap="square" rtlCol="0">
            <a:spAutoFit/>
          </a:bodyPr>
          <a:lstStyle/>
          <a:p>
            <a:r>
              <a:rPr lang="en-US" altLang="zh-CN" sz="2400" dirty="0" smtClean="0"/>
              <a:t>(business field /</a:t>
            </a:r>
            <a:r>
              <a:rPr lang="en-US" sz="2400" dirty="0" smtClean="0"/>
              <a:t> pursue </a:t>
            </a:r>
            <a:r>
              <a:rPr lang="en-US" altLang="zh-CN" sz="2400" dirty="0" smtClean="0"/>
              <a:t>/ </a:t>
            </a:r>
            <a:r>
              <a:rPr lang="en-US" altLang="zh-CN" sz="2400" dirty="0" err="1" smtClean="0"/>
              <a:t>bel</a:t>
            </a:r>
            <a:r>
              <a:rPr lang="en-US" altLang="zh-CN" sz="2400" dirty="0" smtClean="0"/>
              <a:t> canto singer</a:t>
            </a:r>
            <a:r>
              <a:rPr kumimoji="1" lang="en-US" altLang="zh-CN" sz="2400" dirty="0" smtClean="0">
                <a:solidFill>
                  <a:schemeClr val="accent4">
                    <a:lumMod val="10000"/>
                  </a:schemeClr>
                </a:solidFill>
                <a:latin typeface="Helvetica" pitchFamily="34" charset="0"/>
              </a:rPr>
              <a:t>) </a:t>
            </a:r>
            <a:endParaRPr kumimoji="1" lang="en-US" altLang="zh-CN" sz="2400" dirty="0">
              <a:solidFill>
                <a:schemeClr val="accent4">
                  <a:lumMod val="10000"/>
                </a:schemeClr>
              </a:solidFill>
              <a:latin typeface="Helvetica" pitchFamily="34" charset="0"/>
            </a:endParaRPr>
          </a:p>
        </p:txBody>
      </p:sp>
      <p:sp>
        <p:nvSpPr>
          <p:cNvPr id="23" name="TextBox 22"/>
          <p:cNvSpPr txBox="1"/>
          <p:nvPr/>
        </p:nvSpPr>
        <p:spPr>
          <a:xfrm>
            <a:off x="1403648" y="1978827"/>
            <a:ext cx="1650392" cy="492443"/>
          </a:xfrm>
          <a:prstGeom prst="rect">
            <a:avLst/>
          </a:prstGeom>
          <a:noFill/>
        </p:spPr>
        <p:txBody>
          <a:bodyPr wrap="square" rtlCol="0">
            <a:spAutoFit/>
          </a:bodyPr>
          <a:lstStyle/>
          <a:p>
            <a:r>
              <a:rPr lang="zh-CN" altLang="en-US" sz="2600" dirty="0" smtClean="0">
                <a:solidFill>
                  <a:schemeClr val="accent6">
                    <a:lumMod val="50000"/>
                  </a:schemeClr>
                </a:solidFill>
                <a:latin typeface="华文行楷" pitchFamily="2" charset="-122"/>
                <a:ea typeface="华文行楷" pitchFamily="2" charset="-122"/>
              </a:rPr>
              <a:t>典型例句</a:t>
            </a:r>
            <a:endParaRPr lang="zh-CN" altLang="en-US" sz="2600" dirty="0">
              <a:solidFill>
                <a:schemeClr val="accent6">
                  <a:lumMod val="50000"/>
                </a:schemeClr>
              </a:solidFill>
              <a:latin typeface="华文行楷" pitchFamily="2" charset="-122"/>
              <a:ea typeface="华文行楷" pitchFamily="2" charset="-122"/>
            </a:endParaRPr>
          </a:p>
        </p:txBody>
      </p:sp>
      <p:sp>
        <p:nvSpPr>
          <p:cNvPr id="3" name="TextBox 2"/>
          <p:cNvSpPr txBox="1"/>
          <p:nvPr/>
        </p:nvSpPr>
        <p:spPr>
          <a:xfrm>
            <a:off x="1403648" y="2465468"/>
            <a:ext cx="6515850" cy="1089529"/>
          </a:xfrm>
          <a:prstGeom prst="rect">
            <a:avLst/>
          </a:prstGeom>
          <a:noFill/>
        </p:spPr>
        <p:txBody>
          <a:bodyPr wrap="square" rtlCol="0">
            <a:spAutoFit/>
          </a:bodyPr>
          <a:lstStyle/>
          <a:p>
            <a:pPr fontAlgn="base">
              <a:lnSpc>
                <a:spcPct val="135000"/>
              </a:lnSpc>
              <a:spcBef>
                <a:spcPct val="50000"/>
              </a:spcBef>
              <a:spcAft>
                <a:spcPct val="0"/>
              </a:spcAft>
              <a:defRPr/>
            </a:pPr>
            <a:r>
              <a:rPr lang="zh-CN" altLang="en-US" sz="2400" dirty="0" smtClean="0">
                <a:latin typeface="华文行楷" pitchFamily="2" charset="-122"/>
                <a:ea typeface="华文行楷" pitchFamily="2" charset="-122"/>
              </a:rPr>
              <a:t>尽管他在商界很成功，但他最想追求的目标是成为美声歌唱家。</a:t>
            </a:r>
            <a:endParaRPr lang="en-US" altLang="zh-CN" sz="2400" dirty="0" smtClean="0">
              <a:latin typeface="华文行楷" pitchFamily="2" charset="-122"/>
              <a:ea typeface="华文行楷" pitchFamily="2" charset="-122"/>
            </a:endParaRPr>
          </a:p>
        </p:txBody>
      </p:sp>
      <p:sp>
        <p:nvSpPr>
          <p:cNvPr id="25" name="TextBox 24"/>
          <p:cNvSpPr txBox="1"/>
          <p:nvPr/>
        </p:nvSpPr>
        <p:spPr>
          <a:xfrm>
            <a:off x="1403648" y="3549195"/>
            <a:ext cx="1650392" cy="492443"/>
          </a:xfrm>
          <a:prstGeom prst="rect">
            <a:avLst/>
          </a:prstGeom>
          <a:noFill/>
        </p:spPr>
        <p:txBody>
          <a:bodyPr wrap="square" rtlCol="0">
            <a:spAutoFit/>
          </a:bodyPr>
          <a:lstStyle/>
          <a:p>
            <a:r>
              <a:rPr lang="zh-CN" altLang="en-US" sz="2600" dirty="0" smtClean="0">
                <a:solidFill>
                  <a:schemeClr val="accent6">
                    <a:lumMod val="50000"/>
                  </a:schemeClr>
                </a:solidFill>
                <a:latin typeface="华文行楷" pitchFamily="2" charset="-122"/>
                <a:ea typeface="华文行楷" pitchFamily="2" charset="-122"/>
              </a:rPr>
              <a:t>意群提示</a:t>
            </a:r>
            <a:endParaRPr lang="zh-CN" altLang="en-US" sz="2600" dirty="0">
              <a:solidFill>
                <a:schemeClr val="accent6">
                  <a:lumMod val="50000"/>
                </a:schemeClr>
              </a:solidFill>
              <a:latin typeface="华文行楷" pitchFamily="2" charset="-122"/>
              <a:ea typeface="华文行楷" pitchFamily="2" charset="-122"/>
            </a:endParaRPr>
          </a:p>
        </p:txBody>
      </p:sp>
      <p:sp>
        <p:nvSpPr>
          <p:cNvPr id="16" name="矩形 15"/>
          <p:cNvSpPr>
            <a:spLocks noChangeArrowheads="1"/>
          </p:cNvSpPr>
          <p:nvPr/>
        </p:nvSpPr>
        <p:spPr bwMode="auto">
          <a:xfrm>
            <a:off x="1403648" y="4563705"/>
            <a:ext cx="6515850" cy="1169551"/>
          </a:xfrm>
          <a:prstGeom prst="rect">
            <a:avLst/>
          </a:prstGeom>
          <a:noFill/>
          <a:ln w="9525">
            <a:noFill/>
            <a:miter lim="800000"/>
            <a:headEnd/>
            <a:tailEnd/>
          </a:ln>
        </p:spPr>
        <p:txBody>
          <a:bodyPr wrap="square">
            <a:spAutoFit/>
          </a:bodyPr>
          <a:lstStyle/>
          <a:p>
            <a:pPr>
              <a:lnSpc>
                <a:spcPts val="2800"/>
              </a:lnSpc>
              <a:spcBef>
                <a:spcPct val="50000"/>
              </a:spcBef>
            </a:pPr>
            <a:r>
              <a:rPr kumimoji="1" lang="en-US" altLang="zh-CN" sz="2400" dirty="0" smtClean="0">
                <a:solidFill>
                  <a:srgbClr val="FF0000"/>
                </a:solidFill>
                <a:latin typeface="Helvetica"/>
              </a:rPr>
              <a:t>Despite </a:t>
            </a:r>
            <a:r>
              <a:rPr kumimoji="1" lang="en-US" altLang="zh-CN" sz="2400" dirty="0" smtClean="0">
                <a:latin typeface="Helvetica"/>
              </a:rPr>
              <a:t>his success in business field, </a:t>
            </a:r>
            <a:r>
              <a:rPr kumimoji="1" lang="en-US" altLang="zh-CN" sz="2400" dirty="0" smtClean="0">
                <a:solidFill>
                  <a:srgbClr val="FF0000"/>
                </a:solidFill>
                <a:latin typeface="Helvetica"/>
              </a:rPr>
              <a:t>the goal he most prefers pursuing is</a:t>
            </a:r>
            <a:r>
              <a:rPr kumimoji="1" lang="en-US" altLang="zh-CN" sz="2400" dirty="0" smtClean="0">
                <a:latin typeface="Helvetica"/>
              </a:rPr>
              <a:t> to become a </a:t>
            </a:r>
            <a:r>
              <a:rPr kumimoji="1" lang="en-US" altLang="zh-CN" sz="2400" dirty="0" err="1" smtClean="0">
                <a:latin typeface="Helvetica"/>
              </a:rPr>
              <a:t>bel</a:t>
            </a:r>
            <a:r>
              <a:rPr kumimoji="1" lang="en-US" altLang="zh-CN" sz="2400" dirty="0" smtClean="0">
                <a:latin typeface="Helvetica"/>
              </a:rPr>
              <a:t> canto singer.</a:t>
            </a:r>
          </a:p>
        </p:txBody>
      </p:sp>
      <p:grpSp>
        <p:nvGrpSpPr>
          <p:cNvPr id="10" name="组合 10"/>
          <p:cNvGrpSpPr>
            <a:grpSpLocks/>
          </p:cNvGrpSpPr>
          <p:nvPr/>
        </p:nvGrpSpPr>
        <p:grpSpPr bwMode="auto">
          <a:xfrm>
            <a:off x="-14288" y="-26988"/>
            <a:ext cx="7443788" cy="1152526"/>
            <a:chOff x="-14288" y="-27384"/>
            <a:chExt cx="7444331" cy="1152525"/>
          </a:xfrm>
        </p:grpSpPr>
        <p:pic>
          <p:nvPicPr>
            <p:cNvPr id="11" name="Picture 2"/>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TextBox 11">
              <a:hlinkClick r:id="rId5" action="ppaction://hlinksldjump"/>
            </p:cNvPr>
            <p:cNvSpPr txBox="1"/>
            <p:nvPr/>
          </p:nvSpPr>
          <p:spPr>
            <a:xfrm>
              <a:off x="192103" y="471092"/>
              <a:ext cx="2508433" cy="430212"/>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14" name="矩形 13"/>
            <p:cNvSpPr/>
            <p:nvPr/>
          </p:nvSpPr>
          <p:spPr>
            <a:xfrm>
              <a:off x="4130977" y="559991"/>
              <a:ext cx="3299066"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Functional patterns</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350060576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1000"/>
                                        <p:tgtEl>
                                          <p:spTgt spid="16"/>
                                        </p:tgtEl>
                                      </p:cBhvr>
                                    </p:animEffect>
                                    <p:anim calcmode="lin" valueType="num">
                                      <p:cBhvr>
                                        <p:cTn id="22" dur="1000" fill="hold"/>
                                        <p:tgtEl>
                                          <p:spTgt spid="16"/>
                                        </p:tgtEl>
                                        <p:attrNameLst>
                                          <p:attrName>ppt_x</p:attrName>
                                        </p:attrNameLst>
                                      </p:cBhvr>
                                      <p:tavLst>
                                        <p:tav tm="0">
                                          <p:val>
                                            <p:strVal val="#ppt_x"/>
                                          </p:val>
                                        </p:tav>
                                        <p:tav tm="100000">
                                          <p:val>
                                            <p:strVal val="#ppt_x"/>
                                          </p:val>
                                        </p:tav>
                                      </p:tavLst>
                                    </p:anim>
                                    <p:anim calcmode="lin" valueType="num">
                                      <p:cBhvr>
                                        <p:cTn id="23"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3" grpId="0"/>
      <p:bldP spid="3" grpId="0"/>
      <p:bldP spid="25" grpId="0"/>
      <p:bldP spid="1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1"/>
          <p:cNvSpPr>
            <a:spLocks noChangeArrowheads="1"/>
          </p:cNvSpPr>
          <p:nvPr/>
        </p:nvSpPr>
        <p:spPr bwMode="auto">
          <a:xfrm>
            <a:off x="1538288" y="1993462"/>
            <a:ext cx="5976937" cy="1200329"/>
          </a:xfrm>
          <a:prstGeom prst="rect">
            <a:avLst/>
          </a:prstGeom>
          <a:noFill/>
          <a:ln w="9525">
            <a:noFill/>
            <a:miter lim="800000"/>
            <a:headEnd/>
            <a:tailEnd/>
          </a:ln>
        </p:spPr>
        <p:txBody>
          <a:bodyPr>
            <a:spAutoFit/>
          </a:bodyPr>
          <a:lstStyle/>
          <a:p>
            <a:r>
              <a:rPr lang="zh-CN" altLang="en-US" sz="2400" dirty="0" smtClean="0">
                <a:solidFill>
                  <a:srgbClr val="C00000"/>
                </a:solidFill>
                <a:latin typeface="华文行楷" pitchFamily="2" charset="-122"/>
                <a:ea typeface="华文行楷" pitchFamily="2" charset="-122"/>
              </a:rPr>
              <a:t>作为</a:t>
            </a:r>
            <a:r>
              <a:rPr lang="zh-CN" altLang="en-US" sz="2400" dirty="0" smtClean="0">
                <a:latin typeface="华文行楷" pitchFamily="2" charset="-122"/>
                <a:ea typeface="华文行楷" pitchFamily="2" charset="-122"/>
              </a:rPr>
              <a:t>一名在纳粹占领下的祖国荷兰生活的小女孩，</a:t>
            </a:r>
            <a:r>
              <a:rPr lang="zh-CN" altLang="en-US" sz="2400" dirty="0" smtClean="0">
                <a:solidFill>
                  <a:srgbClr val="C00000"/>
                </a:solidFill>
                <a:latin typeface="华文行楷" pitchFamily="2" charset="-122"/>
                <a:ea typeface="华文行楷" pitchFamily="2" charset="-122"/>
              </a:rPr>
              <a:t>奥黛丽</a:t>
            </a:r>
            <a:r>
              <a:rPr lang="en-US" altLang="zh-CN" sz="2400" dirty="0" smtClean="0">
                <a:solidFill>
                  <a:srgbClr val="C00000"/>
                </a:solidFill>
                <a:latin typeface="华文行楷" pitchFamily="2" charset="-122"/>
                <a:ea typeface="华文行楷" pitchFamily="2" charset="-122"/>
              </a:rPr>
              <a:t>·</a:t>
            </a:r>
            <a:r>
              <a:rPr lang="zh-CN" altLang="en-US" sz="2400" dirty="0" smtClean="0">
                <a:solidFill>
                  <a:srgbClr val="C00000"/>
                </a:solidFill>
                <a:latin typeface="华文行楷" pitchFamily="2" charset="-122"/>
                <a:ea typeface="华文行楷" pitchFamily="2" charset="-122"/>
              </a:rPr>
              <a:t>赫本清楚</a:t>
            </a:r>
            <a:r>
              <a:rPr lang="zh-CN" altLang="en-US" sz="2400" dirty="0" smtClean="0">
                <a:latin typeface="华文行楷" pitchFamily="2" charset="-122"/>
                <a:ea typeface="华文行楷" pitchFamily="2" charset="-122"/>
              </a:rPr>
              <a:t>战争所带来的野蛮、死亡和破坏。</a:t>
            </a:r>
            <a:endParaRPr lang="zh-CN" altLang="en-US" sz="2400" dirty="0">
              <a:latin typeface="华文行楷" pitchFamily="2" charset="-122"/>
              <a:ea typeface="华文行楷" pitchFamily="2" charset="-122"/>
            </a:endParaRPr>
          </a:p>
        </p:txBody>
      </p:sp>
      <p:sp>
        <p:nvSpPr>
          <p:cNvPr id="240643" name="TextBox 4"/>
          <p:cNvSpPr txBox="1">
            <a:spLocks noChangeArrowheads="1"/>
          </p:cNvSpPr>
          <p:nvPr/>
        </p:nvSpPr>
        <p:spPr bwMode="auto">
          <a:xfrm>
            <a:off x="1538288" y="1369331"/>
            <a:ext cx="1952625" cy="523875"/>
          </a:xfrm>
          <a:prstGeom prst="rect">
            <a:avLst/>
          </a:prstGeom>
          <a:noFill/>
          <a:ln w="9525">
            <a:noFill/>
            <a:miter lim="800000"/>
            <a:headEnd/>
            <a:tailEnd/>
          </a:ln>
        </p:spPr>
        <p:txBody>
          <a:bodyPr>
            <a:spAutoFit/>
          </a:bodyPr>
          <a:lstStyle/>
          <a:p>
            <a:r>
              <a:rPr lang="zh-CN" altLang="en-US" sz="2800" b="1" dirty="0">
                <a:solidFill>
                  <a:srgbClr val="C00000"/>
                </a:solidFill>
                <a:latin typeface="华文行楷" pitchFamily="2" charset="-122"/>
                <a:ea typeface="华文行楷" pitchFamily="2" charset="-122"/>
              </a:rPr>
              <a:t>原句译文</a:t>
            </a:r>
          </a:p>
        </p:txBody>
      </p:sp>
      <p:sp>
        <p:nvSpPr>
          <p:cNvPr id="240644" name="TextBox 25"/>
          <p:cNvSpPr txBox="1">
            <a:spLocks noChangeArrowheads="1"/>
          </p:cNvSpPr>
          <p:nvPr/>
        </p:nvSpPr>
        <p:spPr bwMode="auto">
          <a:xfrm>
            <a:off x="1548210" y="3266753"/>
            <a:ext cx="1871662" cy="522287"/>
          </a:xfrm>
          <a:prstGeom prst="rect">
            <a:avLst/>
          </a:prstGeom>
          <a:noFill/>
          <a:ln w="9525">
            <a:noFill/>
            <a:miter lim="800000"/>
            <a:headEnd/>
            <a:tailEnd/>
          </a:ln>
        </p:spPr>
        <p:txBody>
          <a:bodyPr>
            <a:spAutoFit/>
          </a:bodyPr>
          <a:lstStyle/>
          <a:p>
            <a:r>
              <a:rPr lang="zh-CN" altLang="en-US" sz="2800" b="1" dirty="0">
                <a:solidFill>
                  <a:srgbClr val="FF6600"/>
                </a:solidFill>
                <a:latin typeface="华文行楷" pitchFamily="2" charset="-122"/>
                <a:ea typeface="华文行楷" pitchFamily="2" charset="-122"/>
              </a:rPr>
              <a:t>逆译练习</a:t>
            </a:r>
          </a:p>
        </p:txBody>
      </p:sp>
      <p:sp>
        <p:nvSpPr>
          <p:cNvPr id="6" name="矩形 5"/>
          <p:cNvSpPr>
            <a:spLocks noChangeArrowheads="1"/>
          </p:cNvSpPr>
          <p:nvPr/>
        </p:nvSpPr>
        <p:spPr bwMode="auto">
          <a:xfrm>
            <a:off x="1573039" y="3751263"/>
            <a:ext cx="6239321" cy="1569660"/>
          </a:xfrm>
          <a:prstGeom prst="rect">
            <a:avLst/>
          </a:prstGeom>
          <a:noFill/>
          <a:ln w="9525">
            <a:noFill/>
            <a:miter lim="800000"/>
            <a:headEnd/>
            <a:tailEnd/>
          </a:ln>
        </p:spPr>
        <p:txBody>
          <a:bodyPr wrap="square">
            <a:spAutoFit/>
          </a:bodyPr>
          <a:lstStyle/>
          <a:p>
            <a:r>
              <a:rPr lang="en-US" altLang="zh-CN" sz="2400" b="1" dirty="0" smtClean="0">
                <a:solidFill>
                  <a:srgbClr val="FF6600"/>
                </a:solidFill>
                <a:latin typeface="Helvetica"/>
              </a:rPr>
              <a:t>As </a:t>
            </a:r>
            <a:r>
              <a:rPr lang="en-US" altLang="zh-CN" sz="2400" dirty="0" smtClean="0">
                <a:latin typeface="Helvetica"/>
              </a:rPr>
              <a:t>a young girl during the Nazi occupation of her native Holland, </a:t>
            </a:r>
            <a:r>
              <a:rPr lang="en-US" altLang="zh-CN" sz="2400" b="1" dirty="0" smtClean="0">
                <a:solidFill>
                  <a:srgbClr val="FF6600"/>
                </a:solidFill>
                <a:latin typeface="Helvetica"/>
              </a:rPr>
              <a:t>Audrey Hepburn was aware of</a:t>
            </a:r>
            <a:r>
              <a:rPr lang="en-US" altLang="zh-CN" sz="2400" dirty="0" smtClean="0">
                <a:latin typeface="Helvetica"/>
              </a:rPr>
              <a:t> the brutality, death, and destruction of war. (Para. 3, L1)</a:t>
            </a:r>
            <a:endParaRPr lang="en-US" altLang="zh-CN" sz="2400" dirty="0">
              <a:latin typeface="Helvetica"/>
            </a:endParaRPr>
          </a:p>
        </p:txBody>
      </p:sp>
      <p:cxnSp>
        <p:nvCxnSpPr>
          <p:cNvPr id="4" name="直接连接符 3"/>
          <p:cNvCxnSpPr/>
          <p:nvPr/>
        </p:nvCxnSpPr>
        <p:spPr>
          <a:xfrm>
            <a:off x="1558622" y="1844824"/>
            <a:ext cx="5893698" cy="0"/>
          </a:xfrm>
          <a:prstGeom prst="line">
            <a:avLst/>
          </a:prstGeom>
          <a:ln>
            <a:solidFill>
              <a:srgbClr val="B40000"/>
            </a:solidFill>
          </a:ln>
          <a:effectLst>
            <a:glow rad="1016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538333" y="3717032"/>
            <a:ext cx="5893698" cy="0"/>
          </a:xfrm>
          <a:prstGeom prst="line">
            <a:avLst/>
          </a:prstGeom>
          <a:ln>
            <a:solidFill>
              <a:schemeClr val="accent6">
                <a:lumMod val="75000"/>
              </a:schemeClr>
            </a:solidFill>
          </a:ln>
          <a:effectLst>
            <a:glow rad="101600">
              <a:schemeClr val="accent6">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15" name="TextBox 14">
            <a:hlinkClick r:id="" action="ppaction://hlinkshowjump?jump=nextslide"/>
          </p:cNvPr>
          <p:cNvSpPr txBox="1"/>
          <p:nvPr/>
        </p:nvSpPr>
        <p:spPr>
          <a:xfrm>
            <a:off x="5929322" y="5429264"/>
            <a:ext cx="1522998" cy="733663"/>
          </a:xfrm>
          <a:prstGeom prst="rightArrow">
            <a:avLst/>
          </a:prstGeom>
          <a:effectLst>
            <a:outerShdw blurRad="76200" dist="12700" dir="2700000" sy="-23000" kx="-800400" algn="bl" rotWithShape="0">
              <a:prstClr val="black">
                <a:alpha val="20000"/>
              </a:prstClr>
            </a:outerShdw>
          </a:effectLst>
        </p:spPr>
        <p:style>
          <a:lnRef idx="2">
            <a:schemeClr val="accent6"/>
          </a:lnRef>
          <a:fillRef idx="1">
            <a:schemeClr val="lt1"/>
          </a:fillRef>
          <a:effectRef idx="0">
            <a:schemeClr val="accent6"/>
          </a:effectRef>
          <a:fontRef idx="minor">
            <a:schemeClr val="dk1"/>
          </a:fontRef>
        </p:style>
        <p:txBody>
          <a:bodyPr wrap="square">
            <a:spAutoFit/>
          </a:bodyPr>
          <a:lstStyle/>
          <a:p>
            <a:pPr fontAlgn="auto">
              <a:spcBef>
                <a:spcPts val="0"/>
              </a:spcBef>
              <a:spcAft>
                <a:spcPts val="0"/>
              </a:spcAft>
              <a:defRPr/>
            </a:pPr>
            <a:r>
              <a:rPr lang="zh-CN" altLang="en-US" sz="1800" b="1" dirty="0"/>
              <a:t>句型提炼</a:t>
            </a:r>
          </a:p>
        </p:txBody>
      </p:sp>
      <p:grpSp>
        <p:nvGrpSpPr>
          <p:cNvPr id="11" name="组合 10"/>
          <p:cNvGrpSpPr>
            <a:grpSpLocks/>
          </p:cNvGrpSpPr>
          <p:nvPr/>
        </p:nvGrpSpPr>
        <p:grpSpPr bwMode="auto">
          <a:xfrm>
            <a:off x="-14288" y="-26988"/>
            <a:ext cx="7443788" cy="1152526"/>
            <a:chOff x="-14288" y="-27384"/>
            <a:chExt cx="7444331" cy="1152525"/>
          </a:xfrm>
        </p:grpSpPr>
        <p:pic>
          <p:nvPicPr>
            <p:cNvPr id="12" name="Picture 2"/>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3" name="TextBox 12">
              <a:hlinkClick r:id="rId4" action="ppaction://hlinksldjump"/>
            </p:cNvPr>
            <p:cNvSpPr txBox="1"/>
            <p:nvPr/>
          </p:nvSpPr>
          <p:spPr>
            <a:xfrm>
              <a:off x="192103" y="471092"/>
              <a:ext cx="2508433" cy="430212"/>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16" name="矩形 15"/>
            <p:cNvSpPr/>
            <p:nvPr/>
          </p:nvSpPr>
          <p:spPr>
            <a:xfrm>
              <a:off x="4130977" y="559991"/>
              <a:ext cx="3299066"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Functional patterns</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833463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90" name="Rectangle 21"/>
          <p:cNvSpPr>
            <a:spLocks noChangeArrowheads="1"/>
          </p:cNvSpPr>
          <p:nvPr/>
        </p:nvSpPr>
        <p:spPr bwMode="auto">
          <a:xfrm>
            <a:off x="1538288" y="1982783"/>
            <a:ext cx="6273800" cy="810478"/>
          </a:xfrm>
          <a:prstGeom prst="rect">
            <a:avLst/>
          </a:prstGeom>
          <a:noFill/>
          <a:ln w="9525">
            <a:noFill/>
            <a:miter lim="800000"/>
            <a:headEnd/>
            <a:tailEnd/>
          </a:ln>
        </p:spPr>
        <p:txBody>
          <a:bodyPr>
            <a:spAutoFit/>
          </a:bodyPr>
          <a:lstStyle/>
          <a:p>
            <a:pPr>
              <a:lnSpc>
                <a:spcPts val="2800"/>
              </a:lnSpc>
            </a:pPr>
            <a:r>
              <a:rPr lang="en-US" altLang="zh-CN" sz="2600" dirty="0" smtClean="0">
                <a:latin typeface="Helvetica"/>
                <a:ea typeface="华文行楷" pitchFamily="2" charset="-122"/>
              </a:rPr>
              <a:t>As…, sb. is aware of/knows…</a:t>
            </a:r>
            <a:r>
              <a:rPr lang="en-US" altLang="zh-CN" sz="2600" dirty="0">
                <a:latin typeface="Helvetica"/>
                <a:ea typeface="华文行楷" pitchFamily="2" charset="-122"/>
              </a:rPr>
              <a:t/>
            </a:r>
            <a:br>
              <a:rPr lang="en-US" altLang="zh-CN" sz="2600" dirty="0">
                <a:latin typeface="Helvetica"/>
                <a:ea typeface="华文行楷" pitchFamily="2" charset="-122"/>
              </a:rPr>
            </a:br>
            <a:endParaRPr lang="en-US" altLang="zh-CN" sz="2600" dirty="0">
              <a:latin typeface="Helvetica"/>
              <a:ea typeface="华文行楷" pitchFamily="2" charset="-122"/>
            </a:endParaRPr>
          </a:p>
        </p:txBody>
      </p:sp>
      <p:sp>
        <p:nvSpPr>
          <p:cNvPr id="5" name="TextBox 4"/>
          <p:cNvSpPr txBox="1"/>
          <p:nvPr/>
        </p:nvSpPr>
        <p:spPr>
          <a:xfrm>
            <a:off x="1538288" y="1412875"/>
            <a:ext cx="1952625" cy="523875"/>
          </a:xfrm>
          <a:prstGeom prst="rect">
            <a:avLst/>
          </a:prstGeom>
          <a:noFill/>
        </p:spPr>
        <p:txBody>
          <a:bodyPr>
            <a:spAutoFit/>
          </a:bodyPr>
          <a:lstStyle/>
          <a:p>
            <a:pPr fontAlgn="auto">
              <a:spcBef>
                <a:spcPts val="0"/>
              </a:spcBef>
              <a:spcAft>
                <a:spcPts val="0"/>
              </a:spcAft>
              <a:defRPr/>
            </a:pPr>
            <a:r>
              <a:rPr lang="zh-CN" altLang="en-US" sz="2800" b="1" dirty="0">
                <a:solidFill>
                  <a:schemeClr val="accent6">
                    <a:lumMod val="75000"/>
                  </a:schemeClr>
                </a:solidFill>
                <a:latin typeface="华文行楷" pitchFamily="2" charset="-122"/>
                <a:ea typeface="华文行楷" pitchFamily="2" charset="-122"/>
              </a:rPr>
              <a:t>句型提炼</a:t>
            </a:r>
          </a:p>
        </p:txBody>
      </p:sp>
      <p:sp>
        <p:nvSpPr>
          <p:cNvPr id="242692" name="TextBox 25"/>
          <p:cNvSpPr txBox="1">
            <a:spLocks noChangeArrowheads="1"/>
          </p:cNvSpPr>
          <p:nvPr/>
        </p:nvSpPr>
        <p:spPr bwMode="auto">
          <a:xfrm>
            <a:off x="1538288" y="3212976"/>
            <a:ext cx="1871662" cy="523875"/>
          </a:xfrm>
          <a:prstGeom prst="rect">
            <a:avLst/>
          </a:prstGeom>
          <a:noFill/>
          <a:ln w="9525">
            <a:noFill/>
            <a:miter lim="800000"/>
            <a:headEnd/>
            <a:tailEnd/>
          </a:ln>
        </p:spPr>
        <p:txBody>
          <a:bodyPr>
            <a:spAutoFit/>
          </a:bodyPr>
          <a:lstStyle/>
          <a:p>
            <a:r>
              <a:rPr lang="zh-CN" altLang="en-US" sz="2800" b="1" dirty="0">
                <a:solidFill>
                  <a:srgbClr val="71AE0E"/>
                </a:solidFill>
                <a:latin typeface="华文行楷" pitchFamily="2" charset="-122"/>
                <a:ea typeface="华文行楷" pitchFamily="2" charset="-122"/>
              </a:rPr>
              <a:t>应用提示</a:t>
            </a:r>
          </a:p>
        </p:txBody>
      </p:sp>
      <p:sp>
        <p:nvSpPr>
          <p:cNvPr id="6" name="矩形 5"/>
          <p:cNvSpPr>
            <a:spLocks noChangeArrowheads="1"/>
          </p:cNvSpPr>
          <p:nvPr/>
        </p:nvSpPr>
        <p:spPr bwMode="auto">
          <a:xfrm>
            <a:off x="1500166" y="3931042"/>
            <a:ext cx="6088062" cy="820738"/>
          </a:xfrm>
          <a:prstGeom prst="rect">
            <a:avLst/>
          </a:prstGeom>
          <a:noFill/>
          <a:ln w="9525">
            <a:noFill/>
            <a:miter lim="800000"/>
            <a:headEnd/>
            <a:tailEnd/>
          </a:ln>
        </p:spPr>
        <p:txBody>
          <a:bodyPr>
            <a:spAutoFit/>
          </a:bodyPr>
          <a:lstStyle/>
          <a:p>
            <a:pPr>
              <a:lnSpc>
                <a:spcPts val="2800"/>
              </a:lnSpc>
              <a:spcBef>
                <a:spcPct val="50000"/>
              </a:spcBef>
            </a:pPr>
            <a:r>
              <a:rPr lang="zh-CN" altLang="en-US" sz="2600" dirty="0" smtClean="0">
                <a:latin typeface="华文行楷" pitchFamily="2" charset="-122"/>
                <a:ea typeface="华文行楷" pitchFamily="2" charset="-122"/>
              </a:rPr>
              <a:t>用于表达</a:t>
            </a:r>
            <a:r>
              <a:rPr lang="zh-CN" altLang="en-US" sz="2600" dirty="0" smtClean="0">
                <a:solidFill>
                  <a:srgbClr val="71AE0E"/>
                </a:solidFill>
                <a:latin typeface="华文行楷" pitchFamily="2" charset="-122"/>
                <a:ea typeface="华文行楷" pitchFamily="2" charset="-122"/>
              </a:rPr>
              <a:t>“某人在特定身份下，对事物的洞察”</a:t>
            </a:r>
            <a:r>
              <a:rPr lang="zh-CN" altLang="en-US" sz="2600" dirty="0" smtClean="0">
                <a:latin typeface="华文行楷" pitchFamily="2" charset="-122"/>
                <a:ea typeface="华文行楷" pitchFamily="2" charset="-122"/>
              </a:rPr>
              <a:t>。</a:t>
            </a:r>
            <a:r>
              <a:rPr lang="zh-CN" altLang="en-US" sz="2600" dirty="0" smtClean="0">
                <a:solidFill>
                  <a:srgbClr val="71AE0E"/>
                </a:solidFill>
                <a:latin typeface="华文行楷" pitchFamily="2" charset="-122"/>
                <a:ea typeface="华文行楷" pitchFamily="2" charset="-122"/>
              </a:rPr>
              <a:t> </a:t>
            </a:r>
            <a:endParaRPr lang="zh-CN" altLang="en-US" sz="2600" dirty="0">
              <a:latin typeface="华文行楷" pitchFamily="2" charset="-122"/>
              <a:ea typeface="华文行楷" pitchFamily="2" charset="-122"/>
            </a:endParaRPr>
          </a:p>
        </p:txBody>
      </p:sp>
      <p:cxnSp>
        <p:nvCxnSpPr>
          <p:cNvPr id="4" name="直接连接符 3"/>
          <p:cNvCxnSpPr/>
          <p:nvPr/>
        </p:nvCxnSpPr>
        <p:spPr>
          <a:xfrm>
            <a:off x="1621299" y="3694113"/>
            <a:ext cx="5893698" cy="0"/>
          </a:xfrm>
          <a:prstGeom prst="line">
            <a:avLst/>
          </a:prstGeom>
          <a:ln>
            <a:solidFill>
              <a:srgbClr val="71AE0E"/>
            </a:solidFill>
          </a:ln>
          <a:effectLst>
            <a:glow rad="1016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621299" y="1928802"/>
            <a:ext cx="5893698" cy="0"/>
          </a:xfrm>
          <a:prstGeom prst="line">
            <a:avLst/>
          </a:prstGeom>
          <a:ln>
            <a:solidFill>
              <a:schemeClr val="accent6">
                <a:lumMod val="75000"/>
              </a:schemeClr>
            </a:solidFill>
          </a:ln>
          <a:effectLst>
            <a:glow rad="101600">
              <a:schemeClr val="accent6">
                <a:satMod val="175000"/>
                <a:alpha val="40000"/>
              </a:schemeClr>
            </a:glow>
          </a:effectLst>
        </p:spPr>
        <p:style>
          <a:lnRef idx="1">
            <a:schemeClr val="accent1"/>
          </a:lnRef>
          <a:fillRef idx="0">
            <a:schemeClr val="accent1"/>
          </a:fillRef>
          <a:effectRef idx="0">
            <a:schemeClr val="accent1"/>
          </a:effectRef>
          <a:fontRef idx="minor">
            <a:schemeClr val="tx1"/>
          </a:fontRef>
        </p:style>
      </p:cxnSp>
      <p:pic>
        <p:nvPicPr>
          <p:cNvPr id="12" name="Picture 2"/>
          <p:cNvPicPr>
            <a:picLocks noChangeAspect="1" noChangeArrowheads="1"/>
          </p:cNvPicPr>
          <p:nvPr/>
        </p:nvPicPr>
        <p:blipFill>
          <a:blip r:embed="rId3" cstate="print"/>
          <a:srcRect/>
          <a:stretch>
            <a:fillRect/>
          </a:stretch>
        </p:blipFill>
        <p:spPr bwMode="auto">
          <a:xfrm>
            <a:off x="0" y="5876925"/>
            <a:ext cx="4208463" cy="957263"/>
          </a:xfrm>
          <a:prstGeom prst="rect">
            <a:avLst/>
          </a:prstGeom>
          <a:noFill/>
          <a:ln w="9525">
            <a:noFill/>
            <a:miter lim="800000"/>
            <a:headEnd/>
            <a:tailEnd/>
          </a:ln>
        </p:spPr>
      </p:pic>
      <p:sp>
        <p:nvSpPr>
          <p:cNvPr id="18" name="TextBox 17">
            <a:hlinkClick r:id="" action="ppaction://hlinkshowjump?jump=nextslide"/>
          </p:cNvPr>
          <p:cNvSpPr txBox="1"/>
          <p:nvPr/>
        </p:nvSpPr>
        <p:spPr>
          <a:xfrm>
            <a:off x="5929322" y="5429264"/>
            <a:ext cx="1522998" cy="733663"/>
          </a:xfrm>
          <a:prstGeom prst="rightArrow">
            <a:avLst/>
          </a:prstGeom>
          <a:effectLst>
            <a:outerShdw blurRad="76200" dist="12700" dir="2700000" sy="-23000" kx="-800400" algn="bl" rotWithShape="0">
              <a:prstClr val="black">
                <a:alpha val="20000"/>
              </a:prstClr>
            </a:outerShdw>
          </a:effectLst>
        </p:spPr>
        <p:style>
          <a:lnRef idx="2">
            <a:schemeClr val="accent6"/>
          </a:lnRef>
          <a:fillRef idx="1">
            <a:schemeClr val="lt1"/>
          </a:fillRef>
          <a:effectRef idx="0">
            <a:schemeClr val="accent6"/>
          </a:effectRef>
          <a:fontRef idx="minor">
            <a:schemeClr val="dk1"/>
          </a:fontRef>
        </p:style>
        <p:txBody>
          <a:bodyPr wrap="square">
            <a:spAutoFit/>
          </a:bodyPr>
          <a:lstStyle/>
          <a:p>
            <a:pPr fontAlgn="auto">
              <a:spcBef>
                <a:spcPts val="0"/>
              </a:spcBef>
              <a:spcAft>
                <a:spcPts val="0"/>
              </a:spcAft>
              <a:defRPr/>
            </a:pPr>
            <a:r>
              <a:rPr lang="zh-CN" altLang="en-US" sz="1800" b="1" dirty="0" smtClean="0"/>
              <a:t>句型应用</a:t>
            </a:r>
            <a:endParaRPr lang="zh-CN" altLang="en-US" sz="1800" b="1" dirty="0"/>
          </a:p>
        </p:txBody>
      </p:sp>
      <p:grpSp>
        <p:nvGrpSpPr>
          <p:cNvPr id="13" name="组合 10"/>
          <p:cNvGrpSpPr>
            <a:grpSpLocks/>
          </p:cNvGrpSpPr>
          <p:nvPr/>
        </p:nvGrpSpPr>
        <p:grpSpPr bwMode="auto">
          <a:xfrm>
            <a:off x="-14288" y="-26988"/>
            <a:ext cx="7443788" cy="1152526"/>
            <a:chOff x="-14288" y="-27384"/>
            <a:chExt cx="7444331" cy="1152525"/>
          </a:xfrm>
        </p:grpSpPr>
        <p:pic>
          <p:nvPicPr>
            <p:cNvPr id="15" name="Picture 2"/>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6" name="TextBox 15">
              <a:hlinkClick r:id="rId5" action="ppaction://hlinksldjump"/>
            </p:cNvPr>
            <p:cNvSpPr txBox="1"/>
            <p:nvPr/>
          </p:nvSpPr>
          <p:spPr>
            <a:xfrm>
              <a:off x="192103" y="471092"/>
              <a:ext cx="2508433" cy="430212"/>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17" name="矩形 16"/>
            <p:cNvSpPr/>
            <p:nvPr/>
          </p:nvSpPr>
          <p:spPr>
            <a:xfrm>
              <a:off x="4130977" y="559991"/>
              <a:ext cx="3299066"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Functional patterns</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2643022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7" name="Picture 5"/>
          <p:cNvPicPr>
            <a:picLocks noChangeAspect="1" noChangeArrowheads="1"/>
          </p:cNvPicPr>
          <p:nvPr/>
        </p:nvPicPr>
        <p:blipFill rotWithShape="1">
          <a:blip r:embed="rId2" cstate="print">
            <a:extLst>
              <a:ext uri="{28A0092B-C50C-407E-A947-70E740481C1C}">
                <a14:useLocalDpi xmlns:a14="http://schemas.microsoft.com/office/drawing/2010/main" xmlns="" val="0"/>
              </a:ext>
            </a:extLst>
          </a:blip>
          <a:srcRect l="7280" t="15609"/>
          <a:stretch/>
        </p:blipFill>
        <p:spPr bwMode="auto">
          <a:xfrm>
            <a:off x="1003610" y="1484784"/>
            <a:ext cx="7744854" cy="494461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13" name="文本框 5"/>
          <p:cNvSpPr txBox="1"/>
          <p:nvPr/>
        </p:nvSpPr>
        <p:spPr>
          <a:xfrm>
            <a:off x="1492848" y="3997114"/>
            <a:ext cx="4303288" cy="461665"/>
          </a:xfrm>
          <a:prstGeom prst="rect">
            <a:avLst/>
          </a:prstGeom>
          <a:solidFill>
            <a:srgbClr val="FFC000"/>
          </a:solidFill>
          <a:effectLst>
            <a:softEdge rad="127000"/>
          </a:effectLst>
        </p:spPr>
        <p:txBody>
          <a:bodyPr wrap="square" rtlCol="0">
            <a:spAutoFit/>
          </a:bodyPr>
          <a:lstStyle/>
          <a:p>
            <a:r>
              <a:rPr kumimoji="1" lang="en-US" altLang="zh-CN" sz="2400" dirty="0" smtClean="0">
                <a:solidFill>
                  <a:schemeClr val="accent4">
                    <a:lumMod val="10000"/>
                  </a:schemeClr>
                </a:solidFill>
                <a:latin typeface="Helvetica" pitchFamily="34" charset="0"/>
              </a:rPr>
              <a:t>(</a:t>
            </a:r>
            <a:r>
              <a:rPr lang="en-US" altLang="zh-CN" sz="2400" dirty="0" smtClean="0"/>
              <a:t>clinical experience/ treatment </a:t>
            </a:r>
            <a:r>
              <a:rPr kumimoji="1" lang="en-US" altLang="zh-CN" sz="2400" dirty="0" smtClean="0">
                <a:solidFill>
                  <a:schemeClr val="accent4">
                    <a:lumMod val="10000"/>
                  </a:schemeClr>
                </a:solidFill>
                <a:latin typeface="Helvetica" pitchFamily="34" charset="0"/>
              </a:rPr>
              <a:t>) </a:t>
            </a:r>
            <a:endParaRPr kumimoji="1" lang="en-US" altLang="zh-CN" sz="2400" dirty="0">
              <a:solidFill>
                <a:schemeClr val="accent4">
                  <a:lumMod val="10000"/>
                </a:schemeClr>
              </a:solidFill>
              <a:latin typeface="Helvetica" pitchFamily="34" charset="0"/>
            </a:endParaRPr>
          </a:p>
        </p:txBody>
      </p:sp>
      <p:sp>
        <p:nvSpPr>
          <p:cNvPr id="23" name="TextBox 22"/>
          <p:cNvSpPr txBox="1"/>
          <p:nvPr/>
        </p:nvSpPr>
        <p:spPr>
          <a:xfrm>
            <a:off x="1492848" y="1987700"/>
            <a:ext cx="1650392" cy="492443"/>
          </a:xfrm>
          <a:prstGeom prst="rect">
            <a:avLst/>
          </a:prstGeom>
          <a:noFill/>
        </p:spPr>
        <p:txBody>
          <a:bodyPr wrap="square" rtlCol="0">
            <a:spAutoFit/>
          </a:bodyPr>
          <a:lstStyle/>
          <a:p>
            <a:r>
              <a:rPr lang="zh-CN" altLang="en-US" sz="2600" dirty="0" smtClean="0">
                <a:solidFill>
                  <a:schemeClr val="accent6">
                    <a:lumMod val="50000"/>
                  </a:schemeClr>
                </a:solidFill>
                <a:latin typeface="华文行楷" pitchFamily="2" charset="-122"/>
                <a:ea typeface="华文行楷" pitchFamily="2" charset="-122"/>
              </a:rPr>
              <a:t>典型例句</a:t>
            </a:r>
            <a:endParaRPr lang="zh-CN" altLang="en-US" sz="2600" dirty="0">
              <a:solidFill>
                <a:schemeClr val="accent6">
                  <a:lumMod val="50000"/>
                </a:schemeClr>
              </a:solidFill>
              <a:latin typeface="华文行楷" pitchFamily="2" charset="-122"/>
              <a:ea typeface="华文行楷" pitchFamily="2" charset="-122"/>
            </a:endParaRPr>
          </a:p>
        </p:txBody>
      </p:sp>
      <p:sp>
        <p:nvSpPr>
          <p:cNvPr id="3" name="TextBox 2"/>
          <p:cNvSpPr txBox="1"/>
          <p:nvPr/>
        </p:nvSpPr>
        <p:spPr>
          <a:xfrm>
            <a:off x="1492848" y="2458476"/>
            <a:ext cx="6515850" cy="1089529"/>
          </a:xfrm>
          <a:prstGeom prst="rect">
            <a:avLst/>
          </a:prstGeom>
          <a:noFill/>
        </p:spPr>
        <p:txBody>
          <a:bodyPr wrap="square" rtlCol="0">
            <a:spAutoFit/>
          </a:bodyPr>
          <a:lstStyle/>
          <a:p>
            <a:pPr fontAlgn="base">
              <a:lnSpc>
                <a:spcPct val="135000"/>
              </a:lnSpc>
              <a:spcBef>
                <a:spcPct val="50000"/>
              </a:spcBef>
              <a:spcAft>
                <a:spcPct val="0"/>
              </a:spcAft>
              <a:defRPr/>
            </a:pPr>
            <a:r>
              <a:rPr lang="zh-CN" altLang="en-US" sz="2400" dirty="0" smtClean="0">
                <a:latin typeface="华文行楷" pitchFamily="2" charset="-122"/>
                <a:ea typeface="华文行楷" pitchFamily="2" charset="-122"/>
              </a:rPr>
              <a:t>作为临床经验丰富的医生，他很清楚病人的最佳治疗方案。</a:t>
            </a:r>
          </a:p>
        </p:txBody>
      </p:sp>
      <p:sp>
        <p:nvSpPr>
          <p:cNvPr id="25" name="TextBox 24"/>
          <p:cNvSpPr txBox="1"/>
          <p:nvPr/>
        </p:nvSpPr>
        <p:spPr>
          <a:xfrm>
            <a:off x="1492848" y="3526338"/>
            <a:ext cx="1650392" cy="492443"/>
          </a:xfrm>
          <a:prstGeom prst="rect">
            <a:avLst/>
          </a:prstGeom>
          <a:noFill/>
        </p:spPr>
        <p:txBody>
          <a:bodyPr wrap="square" rtlCol="0">
            <a:spAutoFit/>
          </a:bodyPr>
          <a:lstStyle/>
          <a:p>
            <a:r>
              <a:rPr lang="zh-CN" altLang="en-US" sz="2600" dirty="0" smtClean="0">
                <a:solidFill>
                  <a:schemeClr val="accent6">
                    <a:lumMod val="50000"/>
                  </a:schemeClr>
                </a:solidFill>
                <a:latin typeface="华文行楷" pitchFamily="2" charset="-122"/>
                <a:ea typeface="华文行楷" pitchFamily="2" charset="-122"/>
              </a:rPr>
              <a:t>意群提示</a:t>
            </a:r>
            <a:endParaRPr lang="zh-CN" altLang="en-US" sz="2600" dirty="0">
              <a:solidFill>
                <a:schemeClr val="accent6">
                  <a:lumMod val="50000"/>
                </a:schemeClr>
              </a:solidFill>
              <a:latin typeface="华文行楷" pitchFamily="2" charset="-122"/>
              <a:ea typeface="华文行楷" pitchFamily="2" charset="-122"/>
            </a:endParaRPr>
          </a:p>
        </p:txBody>
      </p:sp>
      <p:sp>
        <p:nvSpPr>
          <p:cNvPr id="16" name="矩形 15"/>
          <p:cNvSpPr>
            <a:spLocks noChangeArrowheads="1"/>
          </p:cNvSpPr>
          <p:nvPr/>
        </p:nvSpPr>
        <p:spPr bwMode="auto">
          <a:xfrm>
            <a:off x="1596684" y="4437112"/>
            <a:ext cx="6143668" cy="1169551"/>
          </a:xfrm>
          <a:prstGeom prst="rect">
            <a:avLst/>
          </a:prstGeom>
          <a:noFill/>
          <a:ln w="9525">
            <a:noFill/>
            <a:miter lim="800000"/>
            <a:headEnd/>
            <a:tailEnd/>
          </a:ln>
        </p:spPr>
        <p:txBody>
          <a:bodyPr wrap="square">
            <a:spAutoFit/>
          </a:bodyPr>
          <a:lstStyle/>
          <a:p>
            <a:pPr algn="just">
              <a:lnSpc>
                <a:spcPts val="2800"/>
              </a:lnSpc>
              <a:spcBef>
                <a:spcPct val="50000"/>
              </a:spcBef>
              <a:defRPr/>
            </a:pPr>
            <a:r>
              <a:rPr kumimoji="1" lang="en-US" altLang="zh-CN" sz="2400" dirty="0" smtClean="0">
                <a:solidFill>
                  <a:srgbClr val="FF0000"/>
                </a:solidFill>
                <a:latin typeface="Helvetica"/>
              </a:rPr>
              <a:t>As </a:t>
            </a:r>
            <a:r>
              <a:rPr kumimoji="1" lang="en-US" altLang="zh-CN" sz="2400" dirty="0" smtClean="0">
                <a:latin typeface="Helvetica"/>
              </a:rPr>
              <a:t>a doctor with rich clinical experience, </a:t>
            </a:r>
            <a:r>
              <a:rPr kumimoji="1" lang="en-US" altLang="zh-CN" sz="2400" dirty="0" smtClean="0">
                <a:solidFill>
                  <a:srgbClr val="FF0000"/>
                </a:solidFill>
                <a:latin typeface="Helvetica"/>
              </a:rPr>
              <a:t>he is aware of </a:t>
            </a:r>
            <a:r>
              <a:rPr kumimoji="1" lang="en-US" altLang="zh-CN" sz="2400" dirty="0" smtClean="0">
                <a:latin typeface="Helvetica"/>
              </a:rPr>
              <a:t>the best treatment for the patient. </a:t>
            </a:r>
          </a:p>
        </p:txBody>
      </p:sp>
      <p:grpSp>
        <p:nvGrpSpPr>
          <p:cNvPr id="10" name="组合 10"/>
          <p:cNvGrpSpPr>
            <a:grpSpLocks/>
          </p:cNvGrpSpPr>
          <p:nvPr/>
        </p:nvGrpSpPr>
        <p:grpSpPr bwMode="auto">
          <a:xfrm>
            <a:off x="-14288" y="-26988"/>
            <a:ext cx="7443788" cy="1152526"/>
            <a:chOff x="-14288" y="-27384"/>
            <a:chExt cx="7444331" cy="1152525"/>
          </a:xfrm>
        </p:grpSpPr>
        <p:pic>
          <p:nvPicPr>
            <p:cNvPr id="11" name="Picture 2"/>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TextBox 11">
              <a:hlinkClick r:id="rId4" action="ppaction://hlinksldjump"/>
            </p:cNvPr>
            <p:cNvSpPr txBox="1"/>
            <p:nvPr/>
          </p:nvSpPr>
          <p:spPr>
            <a:xfrm>
              <a:off x="192103" y="471092"/>
              <a:ext cx="2508433" cy="430212"/>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14" name="矩形 13"/>
            <p:cNvSpPr/>
            <p:nvPr/>
          </p:nvSpPr>
          <p:spPr>
            <a:xfrm>
              <a:off x="4130977" y="559991"/>
              <a:ext cx="3299066"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Functional patterns</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3500605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1000"/>
                                        <p:tgtEl>
                                          <p:spTgt spid="16"/>
                                        </p:tgtEl>
                                      </p:cBhvr>
                                    </p:animEffect>
                                    <p:anim calcmode="lin" valueType="num">
                                      <p:cBhvr>
                                        <p:cTn id="22" dur="1000" fill="hold"/>
                                        <p:tgtEl>
                                          <p:spTgt spid="16"/>
                                        </p:tgtEl>
                                        <p:attrNameLst>
                                          <p:attrName>ppt_x</p:attrName>
                                        </p:attrNameLst>
                                      </p:cBhvr>
                                      <p:tavLst>
                                        <p:tav tm="0">
                                          <p:val>
                                            <p:strVal val="#ppt_x"/>
                                          </p:val>
                                        </p:tav>
                                        <p:tav tm="100000">
                                          <p:val>
                                            <p:strVal val="#ppt_x"/>
                                          </p:val>
                                        </p:tav>
                                      </p:tavLst>
                                    </p:anim>
                                    <p:anim calcmode="lin" valueType="num">
                                      <p:cBhvr>
                                        <p:cTn id="23"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3" grpId="0"/>
      <p:bldP spid="3" grpId="0"/>
      <p:bldP spid="25" grpId="0"/>
      <p:bldP spid="1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738" name="Rectangle 21"/>
          <p:cNvSpPr>
            <a:spLocks noChangeArrowheads="1"/>
          </p:cNvSpPr>
          <p:nvPr/>
        </p:nvSpPr>
        <p:spPr bwMode="auto">
          <a:xfrm>
            <a:off x="1500166" y="2183666"/>
            <a:ext cx="5976937" cy="1246495"/>
          </a:xfrm>
          <a:prstGeom prst="rect">
            <a:avLst/>
          </a:prstGeom>
          <a:noFill/>
          <a:ln w="9525">
            <a:noFill/>
            <a:miter lim="800000"/>
            <a:headEnd/>
            <a:tailEnd/>
          </a:ln>
        </p:spPr>
        <p:txBody>
          <a:bodyPr>
            <a:spAutoFit/>
          </a:bodyPr>
          <a:lstStyle/>
          <a:p>
            <a:r>
              <a:rPr lang="zh-CN" altLang="en-US" sz="2400" dirty="0" smtClean="0">
                <a:solidFill>
                  <a:srgbClr val="C00000"/>
                </a:solidFill>
                <a:latin typeface="华文行楷" pitchFamily="2" charset="-122"/>
                <a:ea typeface="华文行楷" pitchFamily="2" charset="-122"/>
              </a:rPr>
              <a:t>这个日后将成为</a:t>
            </a:r>
            <a:r>
              <a:rPr lang="zh-CN" altLang="en-US" sz="2400" dirty="0" smtClean="0">
                <a:latin typeface="华文行楷" pitchFamily="2" charset="-122"/>
                <a:ea typeface="华文行楷" pitchFamily="2" charset="-122"/>
              </a:rPr>
              <a:t>世界上最具魅力女星</a:t>
            </a:r>
            <a:r>
              <a:rPr lang="zh-CN" altLang="en-US" sz="2400" dirty="0" smtClean="0">
                <a:solidFill>
                  <a:srgbClr val="C00000"/>
                </a:solidFill>
                <a:latin typeface="华文行楷" pitchFamily="2" charset="-122"/>
                <a:ea typeface="华文行楷" pitchFamily="2" charset="-122"/>
              </a:rPr>
              <a:t>的小女孩刚开始只是</a:t>
            </a:r>
            <a:r>
              <a:rPr lang="zh-CN" altLang="en-US" sz="2400" dirty="0" smtClean="0">
                <a:latin typeface="华文行楷" pitchFamily="2" charset="-122"/>
                <a:ea typeface="华文行楷" pitchFamily="2" charset="-122"/>
              </a:rPr>
              <a:t>一个无名难民，直面生命中的恐惧和脆弱。</a:t>
            </a:r>
            <a:endParaRPr lang="zh-CN" altLang="en-US" sz="2400" dirty="0">
              <a:latin typeface="华文行楷" pitchFamily="2" charset="-122"/>
              <a:ea typeface="华文行楷" pitchFamily="2" charset="-122"/>
            </a:endParaRPr>
          </a:p>
        </p:txBody>
      </p:sp>
      <p:sp>
        <p:nvSpPr>
          <p:cNvPr id="244739" name="TextBox 4"/>
          <p:cNvSpPr txBox="1">
            <a:spLocks noChangeArrowheads="1"/>
          </p:cNvSpPr>
          <p:nvPr/>
        </p:nvSpPr>
        <p:spPr bwMode="auto">
          <a:xfrm>
            <a:off x="1538288" y="1571612"/>
            <a:ext cx="1952625" cy="523875"/>
          </a:xfrm>
          <a:prstGeom prst="rect">
            <a:avLst/>
          </a:prstGeom>
          <a:noFill/>
          <a:ln w="9525">
            <a:noFill/>
            <a:miter lim="800000"/>
            <a:headEnd/>
            <a:tailEnd/>
          </a:ln>
        </p:spPr>
        <p:txBody>
          <a:bodyPr>
            <a:spAutoFit/>
          </a:bodyPr>
          <a:lstStyle/>
          <a:p>
            <a:r>
              <a:rPr lang="zh-CN" altLang="en-US" sz="2800" b="1" dirty="0">
                <a:solidFill>
                  <a:srgbClr val="C00000"/>
                </a:solidFill>
                <a:latin typeface="华文行楷" pitchFamily="2" charset="-122"/>
                <a:ea typeface="华文行楷" pitchFamily="2" charset="-122"/>
              </a:rPr>
              <a:t>原句译文</a:t>
            </a:r>
          </a:p>
        </p:txBody>
      </p:sp>
      <p:sp>
        <p:nvSpPr>
          <p:cNvPr id="244740" name="TextBox 25"/>
          <p:cNvSpPr txBox="1">
            <a:spLocks noChangeArrowheads="1"/>
          </p:cNvSpPr>
          <p:nvPr/>
        </p:nvSpPr>
        <p:spPr bwMode="auto">
          <a:xfrm>
            <a:off x="1500166" y="3607194"/>
            <a:ext cx="1871662" cy="522287"/>
          </a:xfrm>
          <a:prstGeom prst="rect">
            <a:avLst/>
          </a:prstGeom>
          <a:noFill/>
          <a:ln w="9525">
            <a:noFill/>
            <a:miter lim="800000"/>
            <a:headEnd/>
            <a:tailEnd/>
          </a:ln>
        </p:spPr>
        <p:txBody>
          <a:bodyPr>
            <a:spAutoFit/>
          </a:bodyPr>
          <a:lstStyle/>
          <a:p>
            <a:r>
              <a:rPr lang="zh-CN" altLang="en-US" sz="2800" b="1" dirty="0">
                <a:solidFill>
                  <a:srgbClr val="FF6600"/>
                </a:solidFill>
                <a:latin typeface="华文行楷" pitchFamily="2" charset="-122"/>
                <a:ea typeface="华文行楷" pitchFamily="2" charset="-122"/>
              </a:rPr>
              <a:t>逆译练习</a:t>
            </a:r>
          </a:p>
        </p:txBody>
      </p:sp>
      <p:sp>
        <p:nvSpPr>
          <p:cNvPr id="6" name="矩形 5"/>
          <p:cNvSpPr>
            <a:spLocks noChangeArrowheads="1"/>
          </p:cNvSpPr>
          <p:nvPr/>
        </p:nvSpPr>
        <p:spPr bwMode="auto">
          <a:xfrm>
            <a:off x="1500166" y="4091588"/>
            <a:ext cx="5976937" cy="1569660"/>
          </a:xfrm>
          <a:prstGeom prst="rect">
            <a:avLst/>
          </a:prstGeom>
          <a:noFill/>
          <a:ln w="9525">
            <a:noFill/>
            <a:miter lim="800000"/>
            <a:headEnd/>
            <a:tailEnd/>
          </a:ln>
        </p:spPr>
        <p:txBody>
          <a:bodyPr wrap="square">
            <a:spAutoFit/>
          </a:bodyPr>
          <a:lstStyle/>
          <a:p>
            <a:r>
              <a:rPr lang="en-US" altLang="zh-CN" sz="2400" b="1" dirty="0" smtClean="0">
                <a:solidFill>
                  <a:srgbClr val="FF6600"/>
                </a:solidFill>
                <a:latin typeface="Helvetica"/>
              </a:rPr>
              <a:t>The little girl who would become </a:t>
            </a:r>
            <a:r>
              <a:rPr lang="en-US" altLang="zh-CN" sz="2400" dirty="0" smtClean="0">
                <a:latin typeface="Helvetica"/>
              </a:rPr>
              <a:t>the world’s most magical actress </a:t>
            </a:r>
            <a:r>
              <a:rPr lang="en-US" altLang="zh-CN" sz="2400" b="1" dirty="0" smtClean="0">
                <a:solidFill>
                  <a:srgbClr val="FF6600"/>
                </a:solidFill>
                <a:latin typeface="Helvetica"/>
              </a:rPr>
              <a:t>began as </a:t>
            </a:r>
            <a:r>
              <a:rPr lang="en-US" altLang="zh-CN" sz="2400" dirty="0" smtClean="0">
                <a:latin typeface="Helvetica"/>
              </a:rPr>
              <a:t>an</a:t>
            </a:r>
          </a:p>
          <a:p>
            <a:r>
              <a:rPr lang="en-US" altLang="zh-CN" sz="2400" dirty="0" smtClean="0">
                <a:latin typeface="Helvetica"/>
              </a:rPr>
              <a:t>anonymous refugee confronting life’s horrors and fragility firsthand. (Para. 4, L1)</a:t>
            </a:r>
            <a:endParaRPr lang="en-US" altLang="zh-CN" sz="2400" dirty="0">
              <a:latin typeface="Helvetica"/>
            </a:endParaRPr>
          </a:p>
        </p:txBody>
      </p:sp>
      <p:cxnSp>
        <p:nvCxnSpPr>
          <p:cNvPr id="4" name="直接连接符 3"/>
          <p:cNvCxnSpPr/>
          <p:nvPr/>
        </p:nvCxnSpPr>
        <p:spPr>
          <a:xfrm>
            <a:off x="1538333" y="2071678"/>
            <a:ext cx="5893698" cy="0"/>
          </a:xfrm>
          <a:prstGeom prst="line">
            <a:avLst/>
          </a:prstGeom>
          <a:ln>
            <a:solidFill>
              <a:srgbClr val="B40000"/>
            </a:solidFill>
          </a:ln>
          <a:effectLst>
            <a:glow rad="1016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538333" y="4107260"/>
            <a:ext cx="5893698" cy="0"/>
          </a:xfrm>
          <a:prstGeom prst="line">
            <a:avLst/>
          </a:prstGeom>
          <a:ln>
            <a:solidFill>
              <a:schemeClr val="accent6">
                <a:lumMod val="75000"/>
              </a:schemeClr>
            </a:solidFill>
          </a:ln>
          <a:effectLst>
            <a:glow rad="101600">
              <a:schemeClr val="accent6">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15" name="TextBox 14">
            <a:hlinkClick r:id="" action="ppaction://hlinkshowjump?jump=nextslide"/>
          </p:cNvPr>
          <p:cNvSpPr txBox="1"/>
          <p:nvPr/>
        </p:nvSpPr>
        <p:spPr>
          <a:xfrm>
            <a:off x="5929322" y="5552857"/>
            <a:ext cx="1522998" cy="733663"/>
          </a:xfrm>
          <a:prstGeom prst="rightArrow">
            <a:avLst/>
          </a:prstGeom>
          <a:effectLst>
            <a:outerShdw blurRad="76200" dist="12700" dir="2700000" sy="-23000" kx="-800400" algn="bl" rotWithShape="0">
              <a:prstClr val="black">
                <a:alpha val="20000"/>
              </a:prstClr>
            </a:outerShdw>
          </a:effectLst>
        </p:spPr>
        <p:style>
          <a:lnRef idx="2">
            <a:schemeClr val="accent6"/>
          </a:lnRef>
          <a:fillRef idx="1">
            <a:schemeClr val="lt1"/>
          </a:fillRef>
          <a:effectRef idx="0">
            <a:schemeClr val="accent6"/>
          </a:effectRef>
          <a:fontRef idx="minor">
            <a:schemeClr val="dk1"/>
          </a:fontRef>
        </p:style>
        <p:txBody>
          <a:bodyPr wrap="square">
            <a:spAutoFit/>
          </a:bodyPr>
          <a:lstStyle/>
          <a:p>
            <a:pPr fontAlgn="auto">
              <a:spcBef>
                <a:spcPts val="0"/>
              </a:spcBef>
              <a:spcAft>
                <a:spcPts val="0"/>
              </a:spcAft>
              <a:defRPr/>
            </a:pPr>
            <a:r>
              <a:rPr lang="zh-CN" altLang="en-US" sz="1800" b="1" dirty="0"/>
              <a:t>句型提炼</a:t>
            </a:r>
          </a:p>
        </p:txBody>
      </p:sp>
      <p:grpSp>
        <p:nvGrpSpPr>
          <p:cNvPr id="11" name="组合 10"/>
          <p:cNvGrpSpPr>
            <a:grpSpLocks/>
          </p:cNvGrpSpPr>
          <p:nvPr/>
        </p:nvGrpSpPr>
        <p:grpSpPr bwMode="auto">
          <a:xfrm>
            <a:off x="-14288" y="-26988"/>
            <a:ext cx="7443788" cy="1152526"/>
            <a:chOff x="-14288" y="-27384"/>
            <a:chExt cx="7444331" cy="1152525"/>
          </a:xfrm>
        </p:grpSpPr>
        <p:pic>
          <p:nvPicPr>
            <p:cNvPr id="12" name="Picture 2"/>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3" name="TextBox 12">
              <a:hlinkClick r:id="rId4" action="ppaction://hlinksldjump"/>
            </p:cNvPr>
            <p:cNvSpPr txBox="1"/>
            <p:nvPr/>
          </p:nvSpPr>
          <p:spPr>
            <a:xfrm>
              <a:off x="192103" y="471092"/>
              <a:ext cx="2508433" cy="430212"/>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16" name="矩形 15"/>
            <p:cNvSpPr/>
            <p:nvPr/>
          </p:nvSpPr>
          <p:spPr>
            <a:xfrm>
              <a:off x="4130977" y="559991"/>
              <a:ext cx="3299066"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Functional patterns</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4110420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6" name="Rectangle 21"/>
          <p:cNvSpPr>
            <a:spLocks noChangeArrowheads="1"/>
          </p:cNvSpPr>
          <p:nvPr/>
        </p:nvSpPr>
        <p:spPr bwMode="auto">
          <a:xfrm>
            <a:off x="1595686" y="2045135"/>
            <a:ext cx="5976710" cy="810478"/>
          </a:xfrm>
          <a:prstGeom prst="rect">
            <a:avLst/>
          </a:prstGeom>
          <a:noFill/>
          <a:ln w="9525">
            <a:noFill/>
            <a:miter lim="800000"/>
            <a:headEnd/>
            <a:tailEnd/>
          </a:ln>
        </p:spPr>
        <p:txBody>
          <a:bodyPr wrap="square">
            <a:spAutoFit/>
          </a:bodyPr>
          <a:lstStyle/>
          <a:p>
            <a:pPr>
              <a:lnSpc>
                <a:spcPts val="2800"/>
              </a:lnSpc>
            </a:pPr>
            <a:r>
              <a:rPr lang="en-US" altLang="zh-CN" sz="2500" dirty="0" smtClean="0">
                <a:latin typeface="Helvetica"/>
                <a:ea typeface="华文行楷" pitchFamily="2" charset="-122"/>
              </a:rPr>
              <a:t>Sb. who would become … began as a …</a:t>
            </a:r>
          </a:p>
          <a:p>
            <a:pPr>
              <a:lnSpc>
                <a:spcPts val="2800"/>
              </a:lnSpc>
            </a:pPr>
            <a:endParaRPr lang="en-US" altLang="zh-CN" sz="2500" dirty="0">
              <a:latin typeface="Helvetica"/>
              <a:ea typeface="华文行楷" pitchFamily="2" charset="-122"/>
            </a:endParaRPr>
          </a:p>
        </p:txBody>
      </p:sp>
      <p:sp>
        <p:nvSpPr>
          <p:cNvPr id="5" name="TextBox 4"/>
          <p:cNvSpPr txBox="1"/>
          <p:nvPr/>
        </p:nvSpPr>
        <p:spPr>
          <a:xfrm>
            <a:off x="1538288" y="1412875"/>
            <a:ext cx="1952625" cy="523875"/>
          </a:xfrm>
          <a:prstGeom prst="rect">
            <a:avLst/>
          </a:prstGeom>
          <a:noFill/>
        </p:spPr>
        <p:txBody>
          <a:bodyPr>
            <a:spAutoFit/>
          </a:bodyPr>
          <a:lstStyle/>
          <a:p>
            <a:pPr fontAlgn="auto">
              <a:spcBef>
                <a:spcPts val="0"/>
              </a:spcBef>
              <a:spcAft>
                <a:spcPts val="0"/>
              </a:spcAft>
              <a:defRPr/>
            </a:pPr>
            <a:r>
              <a:rPr lang="zh-CN" altLang="en-US" sz="2800" b="1" dirty="0">
                <a:solidFill>
                  <a:schemeClr val="accent6">
                    <a:lumMod val="75000"/>
                  </a:schemeClr>
                </a:solidFill>
                <a:latin typeface="华文行楷" pitchFamily="2" charset="-122"/>
                <a:ea typeface="华文行楷" pitchFamily="2" charset="-122"/>
              </a:rPr>
              <a:t>句型提炼</a:t>
            </a:r>
          </a:p>
        </p:txBody>
      </p:sp>
      <p:sp>
        <p:nvSpPr>
          <p:cNvPr id="246788" name="TextBox 25"/>
          <p:cNvSpPr txBox="1">
            <a:spLocks noChangeArrowheads="1"/>
          </p:cNvSpPr>
          <p:nvPr/>
        </p:nvSpPr>
        <p:spPr bwMode="auto">
          <a:xfrm>
            <a:off x="1538288" y="3212976"/>
            <a:ext cx="1871662" cy="523875"/>
          </a:xfrm>
          <a:prstGeom prst="rect">
            <a:avLst/>
          </a:prstGeom>
          <a:noFill/>
          <a:ln w="9525">
            <a:noFill/>
            <a:miter lim="800000"/>
            <a:headEnd/>
            <a:tailEnd/>
          </a:ln>
        </p:spPr>
        <p:txBody>
          <a:bodyPr>
            <a:spAutoFit/>
          </a:bodyPr>
          <a:lstStyle/>
          <a:p>
            <a:r>
              <a:rPr lang="zh-CN" altLang="en-US" sz="2800" b="1" dirty="0">
                <a:solidFill>
                  <a:srgbClr val="71AE0E"/>
                </a:solidFill>
                <a:latin typeface="华文行楷" pitchFamily="2" charset="-122"/>
                <a:ea typeface="华文行楷" pitchFamily="2" charset="-122"/>
              </a:rPr>
              <a:t>应用提示</a:t>
            </a:r>
          </a:p>
        </p:txBody>
      </p:sp>
      <p:sp>
        <p:nvSpPr>
          <p:cNvPr id="6" name="矩形 5"/>
          <p:cNvSpPr>
            <a:spLocks noChangeArrowheads="1"/>
          </p:cNvSpPr>
          <p:nvPr/>
        </p:nvSpPr>
        <p:spPr bwMode="auto">
          <a:xfrm>
            <a:off x="1521146" y="3857628"/>
            <a:ext cx="6408440" cy="457818"/>
          </a:xfrm>
          <a:prstGeom prst="rect">
            <a:avLst/>
          </a:prstGeom>
          <a:noFill/>
          <a:ln w="9525">
            <a:noFill/>
            <a:miter lim="800000"/>
            <a:headEnd/>
            <a:tailEnd/>
          </a:ln>
        </p:spPr>
        <p:txBody>
          <a:bodyPr wrap="square">
            <a:spAutoFit/>
          </a:bodyPr>
          <a:lstStyle/>
          <a:p>
            <a:pPr>
              <a:lnSpc>
                <a:spcPts val="2800"/>
              </a:lnSpc>
              <a:spcBef>
                <a:spcPct val="50000"/>
              </a:spcBef>
            </a:pPr>
            <a:r>
              <a:rPr lang="zh-CN" altLang="en-US" sz="2400" dirty="0" smtClean="0">
                <a:latin typeface="华文行楷" pitchFamily="2" charset="-122"/>
                <a:ea typeface="华文行楷" pitchFamily="2" charset="-122"/>
              </a:rPr>
              <a:t>用于表达</a:t>
            </a:r>
            <a:r>
              <a:rPr lang="zh-CN" altLang="en-US" sz="2400" dirty="0" smtClean="0">
                <a:solidFill>
                  <a:srgbClr val="71AE0E"/>
                </a:solidFill>
                <a:latin typeface="华文行楷" pitchFamily="2" charset="-122"/>
                <a:ea typeface="华文行楷" pitchFamily="2" charset="-122"/>
              </a:rPr>
              <a:t>“某人发展道路的开端”</a:t>
            </a:r>
            <a:r>
              <a:rPr kumimoji="1" lang="zh-CN" altLang="en-US" sz="2400" dirty="0" smtClean="0">
                <a:latin typeface="华文楷体" pitchFamily="2" charset="-122"/>
                <a:ea typeface="华文楷体" pitchFamily="2" charset="-122"/>
              </a:rPr>
              <a:t>。</a:t>
            </a:r>
            <a:endParaRPr lang="zh-CN" altLang="en-US" sz="2400" dirty="0">
              <a:latin typeface="华文行楷" pitchFamily="2" charset="-122"/>
              <a:ea typeface="华文行楷" pitchFamily="2" charset="-122"/>
            </a:endParaRPr>
          </a:p>
        </p:txBody>
      </p:sp>
      <p:cxnSp>
        <p:nvCxnSpPr>
          <p:cNvPr id="4" name="直接连接符 3"/>
          <p:cNvCxnSpPr/>
          <p:nvPr/>
        </p:nvCxnSpPr>
        <p:spPr>
          <a:xfrm>
            <a:off x="1621299" y="3694113"/>
            <a:ext cx="5893698" cy="0"/>
          </a:xfrm>
          <a:prstGeom prst="line">
            <a:avLst/>
          </a:prstGeom>
          <a:ln>
            <a:solidFill>
              <a:srgbClr val="71AE0E"/>
            </a:solidFill>
          </a:ln>
          <a:effectLst>
            <a:glow rad="1016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621299" y="1916832"/>
            <a:ext cx="5893698" cy="0"/>
          </a:xfrm>
          <a:prstGeom prst="line">
            <a:avLst/>
          </a:prstGeom>
          <a:ln>
            <a:solidFill>
              <a:schemeClr val="accent6">
                <a:lumMod val="75000"/>
              </a:schemeClr>
            </a:solidFill>
          </a:ln>
          <a:effectLst>
            <a:glow rad="101600">
              <a:schemeClr val="accent6">
                <a:satMod val="175000"/>
                <a:alpha val="40000"/>
              </a:schemeClr>
            </a:glow>
          </a:effectLst>
        </p:spPr>
        <p:style>
          <a:lnRef idx="1">
            <a:schemeClr val="accent1"/>
          </a:lnRef>
          <a:fillRef idx="0">
            <a:schemeClr val="accent1"/>
          </a:fillRef>
          <a:effectRef idx="0">
            <a:schemeClr val="accent1"/>
          </a:effectRef>
          <a:fontRef idx="minor">
            <a:schemeClr val="tx1"/>
          </a:fontRef>
        </p:style>
      </p:cxnSp>
      <p:pic>
        <p:nvPicPr>
          <p:cNvPr id="12" name="Picture 2"/>
          <p:cNvPicPr>
            <a:picLocks noChangeAspect="1" noChangeArrowheads="1"/>
          </p:cNvPicPr>
          <p:nvPr/>
        </p:nvPicPr>
        <p:blipFill>
          <a:blip r:embed="rId3" cstate="print"/>
          <a:srcRect/>
          <a:stretch>
            <a:fillRect/>
          </a:stretch>
        </p:blipFill>
        <p:spPr bwMode="auto">
          <a:xfrm>
            <a:off x="0" y="5876925"/>
            <a:ext cx="4208463" cy="957263"/>
          </a:xfrm>
          <a:prstGeom prst="rect">
            <a:avLst/>
          </a:prstGeom>
          <a:noFill/>
          <a:ln w="9525">
            <a:noFill/>
            <a:miter lim="800000"/>
            <a:headEnd/>
            <a:tailEnd/>
          </a:ln>
        </p:spPr>
      </p:pic>
      <p:sp>
        <p:nvSpPr>
          <p:cNvPr id="18" name="TextBox 17">
            <a:hlinkClick r:id="" action="ppaction://hlinkshowjump?jump=nextslide"/>
          </p:cNvPr>
          <p:cNvSpPr txBox="1"/>
          <p:nvPr/>
        </p:nvSpPr>
        <p:spPr>
          <a:xfrm>
            <a:off x="5929322" y="5429264"/>
            <a:ext cx="1522998" cy="733663"/>
          </a:xfrm>
          <a:prstGeom prst="rightArrow">
            <a:avLst/>
          </a:prstGeom>
          <a:effectLst>
            <a:outerShdw blurRad="76200" dist="12700" dir="2700000" sy="-23000" kx="-800400" algn="bl" rotWithShape="0">
              <a:prstClr val="black">
                <a:alpha val="20000"/>
              </a:prstClr>
            </a:outerShdw>
          </a:effectLst>
        </p:spPr>
        <p:style>
          <a:lnRef idx="2">
            <a:schemeClr val="accent6"/>
          </a:lnRef>
          <a:fillRef idx="1">
            <a:schemeClr val="lt1"/>
          </a:fillRef>
          <a:effectRef idx="0">
            <a:schemeClr val="accent6"/>
          </a:effectRef>
          <a:fontRef idx="minor">
            <a:schemeClr val="dk1"/>
          </a:fontRef>
        </p:style>
        <p:txBody>
          <a:bodyPr wrap="square">
            <a:spAutoFit/>
          </a:bodyPr>
          <a:lstStyle/>
          <a:p>
            <a:pPr fontAlgn="auto">
              <a:spcBef>
                <a:spcPts val="0"/>
              </a:spcBef>
              <a:spcAft>
                <a:spcPts val="0"/>
              </a:spcAft>
              <a:defRPr/>
            </a:pPr>
            <a:r>
              <a:rPr lang="zh-CN" altLang="en-US" sz="1800" b="1" dirty="0" smtClean="0"/>
              <a:t>句型应用</a:t>
            </a:r>
            <a:endParaRPr lang="zh-CN" altLang="en-US" sz="1800" b="1" dirty="0"/>
          </a:p>
        </p:txBody>
      </p:sp>
      <p:grpSp>
        <p:nvGrpSpPr>
          <p:cNvPr id="13" name="组合 10"/>
          <p:cNvGrpSpPr>
            <a:grpSpLocks/>
          </p:cNvGrpSpPr>
          <p:nvPr/>
        </p:nvGrpSpPr>
        <p:grpSpPr bwMode="auto">
          <a:xfrm>
            <a:off x="-14288" y="-26988"/>
            <a:ext cx="7443788" cy="1152526"/>
            <a:chOff x="-14288" y="-27384"/>
            <a:chExt cx="7444331" cy="1152525"/>
          </a:xfrm>
        </p:grpSpPr>
        <p:pic>
          <p:nvPicPr>
            <p:cNvPr id="15" name="Picture 2"/>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6" name="TextBox 15">
              <a:hlinkClick r:id="rId5" action="ppaction://hlinksldjump"/>
            </p:cNvPr>
            <p:cNvSpPr txBox="1"/>
            <p:nvPr/>
          </p:nvSpPr>
          <p:spPr>
            <a:xfrm>
              <a:off x="192103" y="471092"/>
              <a:ext cx="2508433" cy="430212"/>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17" name="矩形 16"/>
            <p:cNvSpPr/>
            <p:nvPr/>
          </p:nvSpPr>
          <p:spPr>
            <a:xfrm>
              <a:off x="4130977" y="559991"/>
              <a:ext cx="3299066"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Functional patterns</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3100509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表格 14"/>
          <p:cNvGraphicFramePr>
            <a:graphicFrameLocks noGrp="1"/>
          </p:cNvGraphicFramePr>
          <p:nvPr>
            <p:extLst>
              <p:ext uri="{D42A27DB-BD31-4B8C-83A1-F6EECF244321}">
                <p14:modId xmlns:p14="http://schemas.microsoft.com/office/powerpoint/2010/main" xmlns="" val="554451707"/>
              </p:ext>
            </p:extLst>
          </p:nvPr>
        </p:nvGraphicFramePr>
        <p:xfrm>
          <a:off x="323528" y="1357298"/>
          <a:ext cx="8535864" cy="4389120"/>
        </p:xfrm>
        <a:graphic>
          <a:graphicData uri="http://schemas.openxmlformats.org/drawingml/2006/table">
            <a:tbl>
              <a:tblPr firstRow="1" bandRow="1">
                <a:tableStyleId>{93296810-A885-4BE3-A3E7-6D5BEEA58F35}</a:tableStyleId>
              </a:tblPr>
              <a:tblGrid>
                <a:gridCol w="5079480"/>
                <a:gridCol w="3456384"/>
              </a:tblGrid>
              <a:tr h="433348">
                <a:tc>
                  <a:txBody>
                    <a:bodyPr/>
                    <a:lstStyle/>
                    <a:p>
                      <a:pPr algn="ctr"/>
                      <a:r>
                        <a:rPr lang="en-US" altLang="zh-CN" sz="2600" dirty="0" smtClean="0">
                          <a:effectLst>
                            <a:outerShdw blurRad="38100" dist="38100" dir="2700000" algn="tl">
                              <a:srgbClr val="000000">
                                <a:alpha val="43137"/>
                              </a:srgbClr>
                            </a:outerShdw>
                          </a:effectLst>
                          <a:latin typeface="Helvetica"/>
                        </a:rPr>
                        <a:t>Practical Phrases</a:t>
                      </a:r>
                      <a:endParaRPr lang="zh-CN" altLang="en-US" sz="2600" dirty="0">
                        <a:solidFill>
                          <a:srgbClr val="FFFF00"/>
                        </a:solidFill>
                        <a:effectLst>
                          <a:outerShdw blurRad="38100" dist="38100" dir="2700000" algn="tl">
                            <a:srgbClr val="000000">
                              <a:alpha val="43137"/>
                            </a:srgbClr>
                          </a:outerShdw>
                        </a:effectLst>
                        <a:latin typeface="Helvetica"/>
                      </a:endParaRPr>
                    </a:p>
                  </a:txBody>
                  <a:tcPr/>
                </a:tc>
                <a:tc>
                  <a:txBody>
                    <a:bodyPr/>
                    <a:lstStyle/>
                    <a:p>
                      <a:pPr algn="ctr"/>
                      <a:r>
                        <a:rPr lang="en-US" altLang="zh-CN" sz="2600" dirty="0" smtClean="0">
                          <a:effectLst>
                            <a:outerShdw blurRad="38100" dist="38100" dir="2700000" algn="tl">
                              <a:srgbClr val="000000">
                                <a:alpha val="43137"/>
                              </a:srgbClr>
                            </a:outerShdw>
                          </a:effectLst>
                          <a:latin typeface="Helvetica"/>
                        </a:rPr>
                        <a:t> Specific</a:t>
                      </a:r>
                      <a:r>
                        <a:rPr lang="en-US" altLang="zh-CN" sz="2600" baseline="0" dirty="0" smtClean="0">
                          <a:effectLst>
                            <a:outerShdw blurRad="38100" dist="38100" dir="2700000" algn="tl">
                              <a:srgbClr val="000000">
                                <a:alpha val="43137"/>
                              </a:srgbClr>
                            </a:outerShdw>
                          </a:effectLst>
                          <a:latin typeface="Helvetica"/>
                        </a:rPr>
                        <a:t> Meanings</a:t>
                      </a:r>
                      <a:endParaRPr lang="zh-CN" altLang="en-US" sz="2600" dirty="0">
                        <a:solidFill>
                          <a:srgbClr val="FFFF00"/>
                        </a:solidFill>
                        <a:effectLst>
                          <a:outerShdw blurRad="38100" dist="38100" dir="2700000" algn="tl">
                            <a:srgbClr val="000000">
                              <a:alpha val="43137"/>
                            </a:srgbClr>
                          </a:outerShdw>
                        </a:effectLst>
                        <a:latin typeface="Helvetica"/>
                      </a:endParaRPr>
                    </a:p>
                  </a:txBody>
                  <a:tcPr/>
                </a:tc>
              </a:tr>
              <a:tr h="43334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2600" kern="1200" dirty="0" smtClean="0">
                          <a:solidFill>
                            <a:schemeClr val="dk1"/>
                          </a:solidFill>
                          <a:latin typeface="Helvetica"/>
                          <a:ea typeface="+mn-ea"/>
                          <a:cs typeface="+mn-cs"/>
                        </a:rPr>
                        <a:t>1. be afflicted by</a:t>
                      </a:r>
                      <a:endParaRPr lang="zh-CN" altLang="en-US" sz="2600" kern="1200" dirty="0">
                        <a:solidFill>
                          <a:schemeClr val="dk1"/>
                        </a:solidFill>
                        <a:latin typeface="Helvetica"/>
                        <a:ea typeface="+mn-ea"/>
                        <a:cs typeface="+mn-cs"/>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2400" b="0" kern="1200" dirty="0" smtClean="0">
                          <a:solidFill>
                            <a:schemeClr val="dk1"/>
                          </a:solidFill>
                          <a:latin typeface="华文楷体" pitchFamily="2" charset="-122"/>
                          <a:ea typeface="华文楷体" pitchFamily="2" charset="-122"/>
                          <a:cs typeface="+mn-cs"/>
                        </a:rPr>
                        <a:t>受</a:t>
                      </a:r>
                      <a:r>
                        <a:rPr lang="en-US" altLang="zh-CN" sz="2400" b="0" kern="1200" dirty="0" smtClean="0">
                          <a:solidFill>
                            <a:schemeClr val="dk1"/>
                          </a:solidFill>
                          <a:latin typeface="华文楷体" pitchFamily="2" charset="-122"/>
                          <a:ea typeface="华文楷体" pitchFamily="2" charset="-122"/>
                          <a:cs typeface="+mn-cs"/>
                        </a:rPr>
                        <a:t>…</a:t>
                      </a:r>
                      <a:r>
                        <a:rPr lang="zh-CN" altLang="en-US" sz="2400" b="0" kern="1200" dirty="0" smtClean="0">
                          <a:solidFill>
                            <a:schemeClr val="dk1"/>
                          </a:solidFill>
                          <a:latin typeface="华文楷体" pitchFamily="2" charset="-122"/>
                          <a:ea typeface="华文楷体" pitchFamily="2" charset="-122"/>
                          <a:cs typeface="+mn-cs"/>
                        </a:rPr>
                        <a:t>痛苦；受</a:t>
                      </a:r>
                      <a:r>
                        <a:rPr lang="en-US" altLang="zh-CN" sz="2400" b="0" kern="1200" dirty="0" smtClean="0">
                          <a:solidFill>
                            <a:schemeClr val="dk1"/>
                          </a:solidFill>
                          <a:latin typeface="华文楷体" pitchFamily="2" charset="-122"/>
                          <a:ea typeface="华文楷体" pitchFamily="2" charset="-122"/>
                          <a:cs typeface="+mn-cs"/>
                        </a:rPr>
                        <a:t>…</a:t>
                      </a:r>
                      <a:r>
                        <a:rPr lang="zh-CN" altLang="en-US" sz="2400" b="0" kern="1200" dirty="0" smtClean="0">
                          <a:solidFill>
                            <a:schemeClr val="dk1"/>
                          </a:solidFill>
                          <a:latin typeface="华文楷体" pitchFamily="2" charset="-122"/>
                          <a:ea typeface="华文楷体" pitchFamily="2" charset="-122"/>
                          <a:cs typeface="+mn-cs"/>
                        </a:rPr>
                        <a:t>折磨</a:t>
                      </a:r>
                      <a:endParaRPr lang="zh-CN" altLang="en-US" sz="2400" b="0" kern="1200" dirty="0">
                        <a:solidFill>
                          <a:schemeClr val="dk1"/>
                        </a:solidFill>
                        <a:latin typeface="华文楷体" pitchFamily="2" charset="-122"/>
                        <a:ea typeface="华文楷体" pitchFamily="2" charset="-122"/>
                        <a:cs typeface="+mn-cs"/>
                      </a:endParaRPr>
                    </a:p>
                  </a:txBody>
                  <a:tcPr/>
                </a:tc>
              </a:tr>
              <a:tr h="433348">
                <a:tc>
                  <a:txBody>
                    <a:bodyPr/>
                    <a:lstStyle/>
                    <a:p>
                      <a:pPr algn="l"/>
                      <a:r>
                        <a:rPr lang="en-US" altLang="zh-CN" sz="2600" kern="1200" dirty="0" smtClean="0">
                          <a:solidFill>
                            <a:schemeClr val="dk1"/>
                          </a:solidFill>
                          <a:latin typeface="Helvetica"/>
                          <a:ea typeface="+mn-ea"/>
                          <a:cs typeface="+mn-cs"/>
                        </a:rPr>
                        <a:t>2. transform sb./</a:t>
                      </a:r>
                      <a:r>
                        <a:rPr lang="en-US" altLang="zh-CN" sz="2600" kern="1200" dirty="0" err="1" smtClean="0">
                          <a:solidFill>
                            <a:schemeClr val="dk1"/>
                          </a:solidFill>
                          <a:latin typeface="Helvetica"/>
                          <a:ea typeface="+mn-ea"/>
                          <a:cs typeface="+mn-cs"/>
                        </a:rPr>
                        <a:t>sth</a:t>
                      </a:r>
                      <a:r>
                        <a:rPr lang="en-US" altLang="zh-CN" sz="2600" kern="1200" dirty="0" smtClean="0">
                          <a:solidFill>
                            <a:schemeClr val="dk1"/>
                          </a:solidFill>
                          <a:latin typeface="Helvetica"/>
                          <a:ea typeface="+mn-ea"/>
                          <a:cs typeface="+mn-cs"/>
                        </a:rPr>
                        <a:t>.</a:t>
                      </a:r>
                      <a:r>
                        <a:rPr lang="en-US" altLang="zh-CN" sz="2600" kern="1200" baseline="0" dirty="0" smtClean="0">
                          <a:solidFill>
                            <a:schemeClr val="dk1"/>
                          </a:solidFill>
                          <a:latin typeface="Helvetica"/>
                          <a:ea typeface="+mn-ea"/>
                          <a:cs typeface="+mn-cs"/>
                        </a:rPr>
                        <a:t> </a:t>
                      </a:r>
                      <a:r>
                        <a:rPr lang="en-US" altLang="zh-CN" sz="2600" kern="1200" dirty="0" smtClean="0">
                          <a:solidFill>
                            <a:schemeClr val="dk1"/>
                          </a:solidFill>
                          <a:latin typeface="Helvetica"/>
                          <a:ea typeface="+mn-ea"/>
                          <a:cs typeface="+mn-cs"/>
                        </a:rPr>
                        <a:t>from… to…</a:t>
                      </a:r>
                      <a:endParaRPr lang="zh-CN" altLang="en-US" sz="2600" kern="1200" dirty="0">
                        <a:solidFill>
                          <a:schemeClr val="dk1"/>
                        </a:solidFill>
                        <a:latin typeface="Helvetica"/>
                        <a:ea typeface="+mn-ea"/>
                        <a:cs typeface="+mn-cs"/>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2400" b="0" kern="1200" dirty="0" smtClean="0">
                          <a:solidFill>
                            <a:schemeClr val="dk1"/>
                          </a:solidFill>
                          <a:latin typeface="华文楷体" pitchFamily="2" charset="-122"/>
                          <a:ea typeface="华文楷体" pitchFamily="2" charset="-122"/>
                          <a:cs typeface="+mn-cs"/>
                        </a:rPr>
                        <a:t>把某人</a:t>
                      </a:r>
                      <a:r>
                        <a:rPr lang="en-US" altLang="zh-CN" sz="2400" b="0" kern="1200" dirty="0" smtClean="0">
                          <a:solidFill>
                            <a:schemeClr val="dk1"/>
                          </a:solidFill>
                          <a:latin typeface="华文楷体" pitchFamily="2" charset="-122"/>
                          <a:ea typeface="华文楷体" pitchFamily="2" charset="-122"/>
                          <a:cs typeface="+mn-cs"/>
                        </a:rPr>
                        <a:t>/</a:t>
                      </a:r>
                      <a:r>
                        <a:rPr lang="zh-CN" altLang="en-US" sz="2400" b="0" kern="1200" dirty="0" smtClean="0">
                          <a:solidFill>
                            <a:schemeClr val="dk1"/>
                          </a:solidFill>
                          <a:latin typeface="华文楷体" pitchFamily="2" charset="-122"/>
                          <a:ea typeface="华文楷体" pitchFamily="2" charset="-122"/>
                          <a:cs typeface="+mn-cs"/>
                        </a:rPr>
                        <a:t>物从</a:t>
                      </a:r>
                      <a:r>
                        <a:rPr lang="en-US" altLang="zh-CN" sz="2400" b="0" kern="1200" dirty="0" smtClean="0">
                          <a:solidFill>
                            <a:schemeClr val="dk1"/>
                          </a:solidFill>
                          <a:latin typeface="华文楷体" pitchFamily="2" charset="-122"/>
                          <a:ea typeface="华文楷体" pitchFamily="2" charset="-122"/>
                          <a:cs typeface="+mn-cs"/>
                        </a:rPr>
                        <a:t>…</a:t>
                      </a:r>
                      <a:r>
                        <a:rPr lang="zh-CN" altLang="en-US" sz="2400" b="0" kern="1200" dirty="0" smtClean="0">
                          <a:solidFill>
                            <a:schemeClr val="dk1"/>
                          </a:solidFill>
                          <a:latin typeface="华文楷体" pitchFamily="2" charset="-122"/>
                          <a:ea typeface="华文楷体" pitchFamily="2" charset="-122"/>
                          <a:cs typeface="+mn-cs"/>
                        </a:rPr>
                        <a:t>转变成</a:t>
                      </a:r>
                      <a:r>
                        <a:rPr lang="en-US" altLang="zh-CN" sz="2400" b="0" kern="1200" dirty="0" smtClean="0">
                          <a:solidFill>
                            <a:schemeClr val="dk1"/>
                          </a:solidFill>
                          <a:latin typeface="华文楷体" pitchFamily="2" charset="-122"/>
                          <a:ea typeface="华文楷体" pitchFamily="2" charset="-122"/>
                          <a:cs typeface="+mn-cs"/>
                        </a:rPr>
                        <a:t>…</a:t>
                      </a:r>
                      <a:endParaRPr lang="zh-CN" altLang="en-US" sz="2400" b="0" kern="1200" dirty="0">
                        <a:solidFill>
                          <a:schemeClr val="dk1"/>
                        </a:solidFill>
                        <a:latin typeface="华文楷体" pitchFamily="2" charset="-122"/>
                        <a:ea typeface="华文楷体" pitchFamily="2" charset="-122"/>
                        <a:cs typeface="+mn-cs"/>
                      </a:endParaRPr>
                    </a:p>
                  </a:txBody>
                  <a:tcPr/>
                </a:tc>
              </a:tr>
              <a:tr h="43334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2600" kern="1200" dirty="0" smtClean="0">
                          <a:solidFill>
                            <a:schemeClr val="dk1"/>
                          </a:solidFill>
                          <a:latin typeface="Helvetica"/>
                          <a:ea typeface="+mn-ea"/>
                          <a:cs typeface="+mn-cs"/>
                        </a:rPr>
                        <a:t>3. embark on/upon</a:t>
                      </a:r>
                      <a:endParaRPr lang="zh-CN" altLang="en-US" sz="2600" kern="1200" dirty="0">
                        <a:solidFill>
                          <a:schemeClr val="dk1"/>
                        </a:solidFill>
                        <a:latin typeface="Helvetica"/>
                        <a:ea typeface="+mn-ea"/>
                        <a:cs typeface="+mn-cs"/>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2400" b="0" kern="1200" dirty="0" smtClean="0">
                          <a:solidFill>
                            <a:schemeClr val="dk1"/>
                          </a:solidFill>
                          <a:latin typeface="华文楷体" pitchFamily="2" charset="-122"/>
                          <a:ea typeface="华文楷体" pitchFamily="2" charset="-122"/>
                          <a:cs typeface="+mn-cs"/>
                        </a:rPr>
                        <a:t>开始，着手</a:t>
                      </a:r>
                      <a:endParaRPr lang="zh-CN" altLang="en-US" sz="2400" b="0" kern="1200" dirty="0">
                        <a:solidFill>
                          <a:schemeClr val="dk1"/>
                        </a:solidFill>
                        <a:latin typeface="华文楷体" pitchFamily="2" charset="-122"/>
                        <a:ea typeface="华文楷体" pitchFamily="2" charset="-122"/>
                        <a:cs typeface="+mn-cs"/>
                      </a:endParaRPr>
                    </a:p>
                  </a:txBody>
                  <a:tcPr/>
                </a:tc>
              </a:tr>
              <a:tr h="43334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2600" kern="1200" dirty="0" smtClean="0">
                          <a:solidFill>
                            <a:schemeClr val="dk1"/>
                          </a:solidFill>
                          <a:latin typeface="Helvetica"/>
                          <a:ea typeface="+mn-ea"/>
                          <a:cs typeface="+mn-cs"/>
                        </a:rPr>
                        <a:t>4. deprive sb. of </a:t>
                      </a:r>
                      <a:r>
                        <a:rPr lang="en-US" altLang="zh-CN" sz="2600" kern="1200" dirty="0" err="1" smtClean="0">
                          <a:solidFill>
                            <a:schemeClr val="dk1"/>
                          </a:solidFill>
                          <a:latin typeface="Helvetica"/>
                          <a:ea typeface="+mn-ea"/>
                          <a:cs typeface="+mn-cs"/>
                        </a:rPr>
                        <a:t>sth</a:t>
                      </a:r>
                      <a:r>
                        <a:rPr lang="en-US" altLang="zh-CN" sz="2600" kern="1200" dirty="0" smtClean="0">
                          <a:solidFill>
                            <a:schemeClr val="dk1"/>
                          </a:solidFill>
                          <a:latin typeface="Helvetica"/>
                          <a:ea typeface="+mn-ea"/>
                          <a:cs typeface="+mn-cs"/>
                        </a:rPr>
                        <a:t>.</a:t>
                      </a:r>
                      <a:endParaRPr lang="zh-CN" altLang="en-US" sz="2600" kern="1200" dirty="0">
                        <a:solidFill>
                          <a:schemeClr val="dk1"/>
                        </a:solidFill>
                        <a:latin typeface="Helvetica"/>
                        <a:ea typeface="+mn-ea"/>
                        <a:cs typeface="+mn-cs"/>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2400" b="0" kern="1200" dirty="0" smtClean="0">
                          <a:solidFill>
                            <a:schemeClr val="dk1"/>
                          </a:solidFill>
                          <a:latin typeface="华文楷体" pitchFamily="2" charset="-122"/>
                          <a:ea typeface="华文楷体" pitchFamily="2" charset="-122"/>
                          <a:cs typeface="+mn-cs"/>
                        </a:rPr>
                        <a:t>剥夺某人某物</a:t>
                      </a:r>
                      <a:endParaRPr lang="zh-CN" altLang="en-US" sz="2400" b="0" kern="1200" dirty="0">
                        <a:solidFill>
                          <a:schemeClr val="dk1"/>
                        </a:solidFill>
                        <a:latin typeface="华文楷体" pitchFamily="2" charset="-122"/>
                        <a:ea typeface="华文楷体" pitchFamily="2" charset="-122"/>
                        <a:cs typeface="+mn-cs"/>
                      </a:endParaRPr>
                    </a:p>
                  </a:txBody>
                  <a:tcPr/>
                </a:tc>
              </a:tr>
              <a:tr h="433348">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2600" kern="1200" dirty="0" smtClean="0">
                          <a:solidFill>
                            <a:schemeClr val="dk1"/>
                          </a:solidFill>
                          <a:latin typeface="Helvetica"/>
                          <a:ea typeface="+mn-ea"/>
                          <a:cs typeface="+mn-cs"/>
                        </a:rPr>
                        <a:t>5. be drowned in</a:t>
                      </a:r>
                      <a:endParaRPr lang="zh-CN" altLang="en-US" sz="2600" kern="1200" dirty="0">
                        <a:solidFill>
                          <a:schemeClr val="dk1"/>
                        </a:solidFill>
                        <a:latin typeface="Helvetica"/>
                        <a:ea typeface="+mn-ea"/>
                        <a:cs typeface="+mn-cs"/>
                      </a:endParaRPr>
                    </a:p>
                  </a:txBody>
                  <a:tcPr/>
                </a:tc>
                <a:tc>
                  <a:txBody>
                    <a:bodyPr/>
                    <a:lstStyle/>
                    <a:p>
                      <a:pPr algn="l"/>
                      <a:r>
                        <a:rPr lang="zh-CN" altLang="en-US" sz="2400" b="0" kern="1200" dirty="0" smtClean="0">
                          <a:solidFill>
                            <a:schemeClr val="dk1"/>
                          </a:solidFill>
                          <a:latin typeface="华文楷体" pitchFamily="2" charset="-122"/>
                          <a:ea typeface="华文楷体" pitchFamily="2" charset="-122"/>
                          <a:cs typeface="+mn-cs"/>
                        </a:rPr>
                        <a:t>埋头于；沉溺于</a:t>
                      </a:r>
                      <a:endParaRPr lang="zh-CN" altLang="en-US" sz="2400" b="0" kern="1200" dirty="0">
                        <a:solidFill>
                          <a:schemeClr val="dk1"/>
                        </a:solidFill>
                        <a:latin typeface="华文楷体" pitchFamily="2" charset="-122"/>
                        <a:ea typeface="华文楷体" pitchFamily="2" charset="-122"/>
                        <a:cs typeface="+mn-cs"/>
                      </a:endParaRPr>
                    </a:p>
                  </a:txBody>
                  <a:tcPr/>
                </a:tc>
              </a:tr>
              <a:tr h="433348">
                <a:tc>
                  <a:txBody>
                    <a:bodyPr/>
                    <a:lstStyle/>
                    <a:p>
                      <a:pPr algn="l"/>
                      <a:r>
                        <a:rPr lang="en-US" altLang="zh-CN" sz="2600" kern="1200" dirty="0" smtClean="0">
                          <a:solidFill>
                            <a:schemeClr val="dk1"/>
                          </a:solidFill>
                          <a:latin typeface="Helvetica"/>
                          <a:ea typeface="+mn-ea"/>
                          <a:cs typeface="+mn-cs"/>
                        </a:rPr>
                        <a:t>6. share in</a:t>
                      </a:r>
                      <a:endParaRPr lang="zh-CN" altLang="en-US" sz="2600" kern="1200" dirty="0">
                        <a:solidFill>
                          <a:schemeClr val="dk1"/>
                        </a:solidFill>
                        <a:latin typeface="Helvetica"/>
                        <a:ea typeface="+mn-ea"/>
                        <a:cs typeface="+mn-cs"/>
                      </a:endParaRPr>
                    </a:p>
                  </a:txBody>
                  <a:tcPr/>
                </a:tc>
                <a:tc>
                  <a:txBody>
                    <a:bodyPr/>
                    <a:lstStyle/>
                    <a:p>
                      <a:pPr algn="l"/>
                      <a:r>
                        <a:rPr lang="zh-CN" altLang="en-US" sz="2400" b="0" kern="1200" dirty="0" smtClean="0">
                          <a:solidFill>
                            <a:schemeClr val="dk1"/>
                          </a:solidFill>
                          <a:latin typeface="华文楷体" pitchFamily="2" charset="-122"/>
                          <a:ea typeface="华文楷体" pitchFamily="2" charset="-122"/>
                          <a:cs typeface="+mn-cs"/>
                        </a:rPr>
                        <a:t>分享；分担；参与</a:t>
                      </a:r>
                      <a:endParaRPr lang="zh-CN" altLang="en-US" sz="2400" b="0" kern="1200" dirty="0">
                        <a:solidFill>
                          <a:schemeClr val="dk1"/>
                        </a:solidFill>
                        <a:latin typeface="华文楷体" pitchFamily="2" charset="-122"/>
                        <a:ea typeface="华文楷体" pitchFamily="2" charset="-122"/>
                        <a:cs typeface="+mn-cs"/>
                      </a:endParaRPr>
                    </a:p>
                  </a:txBody>
                  <a:tcPr/>
                </a:tc>
              </a:tr>
              <a:tr h="433348">
                <a:tc>
                  <a:txBody>
                    <a:bodyPr/>
                    <a:lstStyle/>
                    <a:p>
                      <a:pPr algn="l"/>
                      <a:r>
                        <a:rPr lang="en-US" altLang="zh-CN" sz="2600" kern="1200" dirty="0" smtClean="0">
                          <a:solidFill>
                            <a:schemeClr val="dk1"/>
                          </a:solidFill>
                          <a:latin typeface="Helvetica"/>
                          <a:ea typeface="+mn-ea"/>
                          <a:cs typeface="+mn-cs"/>
                        </a:rPr>
                        <a:t>7. lead by example</a:t>
                      </a:r>
                      <a:endParaRPr lang="zh-CN" altLang="en-US" sz="2600" kern="1200" dirty="0">
                        <a:solidFill>
                          <a:schemeClr val="dk1"/>
                        </a:solidFill>
                        <a:latin typeface="Helvetica"/>
                        <a:ea typeface="+mn-ea"/>
                        <a:cs typeface="+mn-cs"/>
                      </a:endParaRPr>
                    </a:p>
                  </a:txBody>
                  <a:tcPr/>
                </a:tc>
                <a:tc>
                  <a:txBody>
                    <a:bodyPr/>
                    <a:lstStyle/>
                    <a:p>
                      <a:pPr algn="l"/>
                      <a:r>
                        <a:rPr lang="zh-CN" altLang="en-US" sz="2400" b="0" kern="1200" dirty="0" smtClean="0">
                          <a:solidFill>
                            <a:schemeClr val="dk1"/>
                          </a:solidFill>
                          <a:latin typeface="华文楷体" pitchFamily="2" charset="-122"/>
                          <a:ea typeface="华文楷体" pitchFamily="2" charset="-122"/>
                          <a:cs typeface="+mn-cs"/>
                        </a:rPr>
                        <a:t>以身作则</a:t>
                      </a:r>
                      <a:endParaRPr lang="zh-CN" altLang="en-US" sz="2400" b="0" kern="1200" dirty="0">
                        <a:solidFill>
                          <a:schemeClr val="dk1"/>
                        </a:solidFill>
                        <a:latin typeface="华文楷体" pitchFamily="2" charset="-122"/>
                        <a:ea typeface="华文楷体" pitchFamily="2" charset="-122"/>
                        <a:cs typeface="+mn-cs"/>
                      </a:endParaRPr>
                    </a:p>
                  </a:txBody>
                  <a:tcPr/>
                </a:tc>
              </a:tr>
              <a:tr h="433348">
                <a:tc>
                  <a:txBody>
                    <a:bodyPr/>
                    <a:lstStyle/>
                    <a:p>
                      <a:pPr algn="l"/>
                      <a:r>
                        <a:rPr lang="en-US" altLang="zh-CN" sz="2600" kern="1200" dirty="0" smtClean="0">
                          <a:solidFill>
                            <a:schemeClr val="dk1"/>
                          </a:solidFill>
                          <a:latin typeface="Helvetica"/>
                          <a:ea typeface="+mn-ea"/>
                          <a:cs typeface="+mn-cs"/>
                        </a:rPr>
                        <a:t>8. be stricken by</a:t>
                      </a:r>
                      <a:endParaRPr lang="zh-CN" altLang="en-US" sz="2600" kern="1200" dirty="0">
                        <a:solidFill>
                          <a:schemeClr val="dk1"/>
                        </a:solidFill>
                        <a:latin typeface="Helvetica"/>
                        <a:ea typeface="+mn-ea"/>
                        <a:cs typeface="+mn-cs"/>
                      </a:endParaRPr>
                    </a:p>
                  </a:txBody>
                  <a:tcPr/>
                </a:tc>
                <a:tc>
                  <a:txBody>
                    <a:bodyPr/>
                    <a:lstStyle/>
                    <a:p>
                      <a:pPr algn="l"/>
                      <a:r>
                        <a:rPr lang="zh-CN" altLang="en-US" sz="2400" b="0" kern="1200" dirty="0" smtClean="0">
                          <a:solidFill>
                            <a:schemeClr val="dk1"/>
                          </a:solidFill>
                          <a:latin typeface="华文楷体" pitchFamily="2" charset="-122"/>
                          <a:ea typeface="华文楷体" pitchFamily="2" charset="-122"/>
                          <a:cs typeface="+mn-cs"/>
                        </a:rPr>
                        <a:t>遭受</a:t>
                      </a:r>
                      <a:r>
                        <a:rPr lang="en-US" altLang="zh-CN" sz="2400" b="0" kern="1200" dirty="0" smtClean="0">
                          <a:solidFill>
                            <a:schemeClr val="dk1"/>
                          </a:solidFill>
                          <a:latin typeface="华文楷体" pitchFamily="2" charset="-122"/>
                          <a:ea typeface="华文楷体" pitchFamily="2" charset="-122"/>
                          <a:cs typeface="+mn-cs"/>
                        </a:rPr>
                        <a:t>…</a:t>
                      </a:r>
                      <a:r>
                        <a:rPr lang="zh-CN" altLang="en-US" sz="2400" b="0" kern="1200" dirty="0" smtClean="0">
                          <a:solidFill>
                            <a:schemeClr val="dk1"/>
                          </a:solidFill>
                          <a:latin typeface="华文楷体" pitchFamily="2" charset="-122"/>
                          <a:ea typeface="华文楷体" pitchFamily="2" charset="-122"/>
                          <a:cs typeface="+mn-cs"/>
                        </a:rPr>
                        <a:t>不幸</a:t>
                      </a:r>
                      <a:endParaRPr lang="zh-CN" altLang="en-US" sz="2400" b="0" kern="1200" dirty="0">
                        <a:solidFill>
                          <a:schemeClr val="dk1"/>
                        </a:solidFill>
                        <a:latin typeface="华文楷体" pitchFamily="2" charset="-122"/>
                        <a:ea typeface="华文楷体" pitchFamily="2" charset="-122"/>
                        <a:cs typeface="+mn-cs"/>
                      </a:endParaRPr>
                    </a:p>
                  </a:txBody>
                  <a:tcPr/>
                </a:tc>
              </a:tr>
            </a:tbl>
          </a:graphicData>
        </a:graphic>
      </p:graphicFrame>
      <p:grpSp>
        <p:nvGrpSpPr>
          <p:cNvPr id="5" name="组合 14"/>
          <p:cNvGrpSpPr>
            <a:grpSpLocks/>
          </p:cNvGrpSpPr>
          <p:nvPr/>
        </p:nvGrpSpPr>
        <p:grpSpPr bwMode="auto">
          <a:xfrm>
            <a:off x="-14288" y="-26988"/>
            <a:ext cx="7115176" cy="1152526"/>
            <a:chOff x="-14288" y="-27384"/>
            <a:chExt cx="7115715" cy="1152525"/>
          </a:xfrm>
        </p:grpSpPr>
        <p:pic>
          <p:nvPicPr>
            <p:cNvPr id="6" name="Picture 2"/>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 name="TextBox 7">
              <a:hlinkClick r:id="rId4" action="ppaction://hlinksldjump"/>
            </p:cNvPr>
            <p:cNvSpPr txBox="1"/>
            <p:nvPr/>
          </p:nvSpPr>
          <p:spPr>
            <a:xfrm>
              <a:off x="192104" y="471092"/>
              <a:ext cx="2508440" cy="430212"/>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9" name="矩形 8"/>
            <p:cNvSpPr/>
            <p:nvPr/>
          </p:nvSpPr>
          <p:spPr>
            <a:xfrm>
              <a:off x="4130989" y="559991"/>
              <a:ext cx="2970438"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Practical phrases</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5396024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7" name="Picture 5"/>
          <p:cNvPicPr>
            <a:picLocks noChangeAspect="1" noChangeArrowheads="1"/>
          </p:cNvPicPr>
          <p:nvPr/>
        </p:nvPicPr>
        <p:blipFill rotWithShape="1">
          <a:blip r:embed="rId2" cstate="print">
            <a:extLst>
              <a:ext uri="{28A0092B-C50C-407E-A947-70E740481C1C}">
                <a14:useLocalDpi xmlns:a14="http://schemas.microsoft.com/office/drawing/2010/main" xmlns="" val="0"/>
              </a:ext>
            </a:extLst>
          </a:blip>
          <a:srcRect l="7280" t="15609"/>
          <a:stretch/>
        </p:blipFill>
        <p:spPr bwMode="auto">
          <a:xfrm>
            <a:off x="500034" y="1484784"/>
            <a:ext cx="8248430" cy="501604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13" name="文本框 5"/>
          <p:cNvSpPr txBox="1"/>
          <p:nvPr/>
        </p:nvSpPr>
        <p:spPr>
          <a:xfrm>
            <a:off x="1071538" y="3913835"/>
            <a:ext cx="4868614" cy="535531"/>
          </a:xfrm>
          <a:prstGeom prst="rect">
            <a:avLst/>
          </a:prstGeom>
          <a:solidFill>
            <a:srgbClr val="FFC000"/>
          </a:solidFill>
          <a:effectLst>
            <a:softEdge rad="127000"/>
          </a:effectLst>
        </p:spPr>
        <p:txBody>
          <a:bodyPr wrap="square" rtlCol="0">
            <a:spAutoFit/>
          </a:bodyPr>
          <a:lstStyle/>
          <a:p>
            <a:pPr>
              <a:lnSpc>
                <a:spcPct val="120000"/>
              </a:lnSpc>
              <a:spcBef>
                <a:spcPct val="50000"/>
              </a:spcBef>
              <a:defRPr/>
            </a:pPr>
            <a:r>
              <a:rPr kumimoji="1" lang="en-US" altLang="zh-CN" sz="2400" dirty="0" smtClean="0">
                <a:solidFill>
                  <a:srgbClr val="000000"/>
                </a:solidFill>
              </a:rPr>
              <a:t>(billionaire </a:t>
            </a:r>
            <a:r>
              <a:rPr kumimoji="1" lang="en-US" altLang="zh-CN" sz="2400" dirty="0" smtClean="0">
                <a:solidFill>
                  <a:schemeClr val="accent4">
                    <a:lumMod val="10000"/>
                  </a:schemeClr>
                </a:solidFill>
              </a:rPr>
              <a:t>/ </a:t>
            </a:r>
            <a:r>
              <a:rPr kumimoji="1" lang="en-US" altLang="zh-CN" sz="2400" dirty="0" smtClean="0">
                <a:solidFill>
                  <a:srgbClr val="000000"/>
                </a:solidFill>
              </a:rPr>
              <a:t>stable income/ peddler)</a:t>
            </a:r>
            <a:endParaRPr kumimoji="1" lang="en-US" altLang="zh-CN" sz="2400" dirty="0">
              <a:solidFill>
                <a:schemeClr val="accent4">
                  <a:lumMod val="10000"/>
                </a:schemeClr>
              </a:solidFill>
            </a:endParaRPr>
          </a:p>
        </p:txBody>
      </p:sp>
      <p:sp>
        <p:nvSpPr>
          <p:cNvPr id="23" name="TextBox 22"/>
          <p:cNvSpPr txBox="1"/>
          <p:nvPr/>
        </p:nvSpPr>
        <p:spPr>
          <a:xfrm>
            <a:off x="1071538" y="1928445"/>
            <a:ext cx="1650392" cy="492443"/>
          </a:xfrm>
          <a:prstGeom prst="rect">
            <a:avLst/>
          </a:prstGeom>
          <a:noFill/>
        </p:spPr>
        <p:txBody>
          <a:bodyPr wrap="square" rtlCol="0">
            <a:spAutoFit/>
          </a:bodyPr>
          <a:lstStyle/>
          <a:p>
            <a:r>
              <a:rPr lang="zh-CN" altLang="en-US" sz="2600" dirty="0" smtClean="0">
                <a:solidFill>
                  <a:schemeClr val="accent6">
                    <a:lumMod val="50000"/>
                  </a:schemeClr>
                </a:solidFill>
                <a:latin typeface="华文行楷" pitchFamily="2" charset="-122"/>
                <a:ea typeface="华文行楷" pitchFamily="2" charset="-122"/>
              </a:rPr>
              <a:t>典型例句</a:t>
            </a:r>
            <a:endParaRPr lang="zh-CN" altLang="en-US" sz="2600" dirty="0">
              <a:solidFill>
                <a:schemeClr val="accent6">
                  <a:lumMod val="50000"/>
                </a:schemeClr>
              </a:solidFill>
              <a:latin typeface="华文行楷" pitchFamily="2" charset="-122"/>
              <a:ea typeface="华文行楷" pitchFamily="2" charset="-122"/>
            </a:endParaRPr>
          </a:p>
        </p:txBody>
      </p:sp>
      <p:sp>
        <p:nvSpPr>
          <p:cNvPr id="3" name="TextBox 2"/>
          <p:cNvSpPr txBox="1"/>
          <p:nvPr/>
        </p:nvSpPr>
        <p:spPr>
          <a:xfrm>
            <a:off x="1071538" y="2391213"/>
            <a:ext cx="6515850" cy="1089529"/>
          </a:xfrm>
          <a:prstGeom prst="rect">
            <a:avLst/>
          </a:prstGeom>
          <a:noFill/>
        </p:spPr>
        <p:txBody>
          <a:bodyPr wrap="square" rtlCol="0">
            <a:spAutoFit/>
          </a:bodyPr>
          <a:lstStyle/>
          <a:p>
            <a:pPr fontAlgn="base">
              <a:lnSpc>
                <a:spcPct val="135000"/>
              </a:lnSpc>
              <a:spcBef>
                <a:spcPct val="50000"/>
              </a:spcBef>
              <a:spcAft>
                <a:spcPct val="0"/>
              </a:spcAft>
              <a:defRPr/>
            </a:pPr>
            <a:r>
              <a:rPr lang="zh-CN" altLang="en-US" sz="2400" dirty="0" smtClean="0">
                <a:latin typeface="华文行楷" pitchFamily="2" charset="-122"/>
                <a:ea typeface="华文行楷" pitchFamily="2" charset="-122"/>
              </a:rPr>
              <a:t>这个日后将成为世界知名亿万富翁的年轻人刚开始只是一个没有固定收入的小商贩。</a:t>
            </a:r>
          </a:p>
        </p:txBody>
      </p:sp>
      <p:sp>
        <p:nvSpPr>
          <p:cNvPr id="25" name="TextBox 24"/>
          <p:cNvSpPr txBox="1"/>
          <p:nvPr/>
        </p:nvSpPr>
        <p:spPr>
          <a:xfrm>
            <a:off x="1071538" y="3451067"/>
            <a:ext cx="1650392" cy="492443"/>
          </a:xfrm>
          <a:prstGeom prst="rect">
            <a:avLst/>
          </a:prstGeom>
          <a:noFill/>
        </p:spPr>
        <p:txBody>
          <a:bodyPr wrap="square" rtlCol="0">
            <a:spAutoFit/>
          </a:bodyPr>
          <a:lstStyle/>
          <a:p>
            <a:r>
              <a:rPr lang="zh-CN" altLang="en-US" sz="2600" dirty="0" smtClean="0">
                <a:solidFill>
                  <a:schemeClr val="accent6">
                    <a:lumMod val="50000"/>
                  </a:schemeClr>
                </a:solidFill>
                <a:latin typeface="华文行楷" pitchFamily="2" charset="-122"/>
                <a:ea typeface="华文行楷" pitchFamily="2" charset="-122"/>
              </a:rPr>
              <a:t>意群提示</a:t>
            </a:r>
            <a:endParaRPr lang="zh-CN" altLang="en-US" sz="2600" dirty="0">
              <a:solidFill>
                <a:schemeClr val="accent6">
                  <a:lumMod val="50000"/>
                </a:schemeClr>
              </a:solidFill>
              <a:latin typeface="华文行楷" pitchFamily="2" charset="-122"/>
              <a:ea typeface="华文行楷" pitchFamily="2" charset="-122"/>
            </a:endParaRPr>
          </a:p>
        </p:txBody>
      </p:sp>
      <p:sp>
        <p:nvSpPr>
          <p:cNvPr id="16" name="矩形 15"/>
          <p:cNvSpPr>
            <a:spLocks noChangeArrowheads="1"/>
          </p:cNvSpPr>
          <p:nvPr/>
        </p:nvSpPr>
        <p:spPr bwMode="auto">
          <a:xfrm>
            <a:off x="1071538" y="4419689"/>
            <a:ext cx="6643734" cy="1169551"/>
          </a:xfrm>
          <a:prstGeom prst="rect">
            <a:avLst/>
          </a:prstGeom>
          <a:noFill/>
          <a:ln w="9525">
            <a:noFill/>
            <a:miter lim="800000"/>
            <a:headEnd/>
            <a:tailEnd/>
          </a:ln>
        </p:spPr>
        <p:txBody>
          <a:bodyPr wrap="square">
            <a:spAutoFit/>
          </a:bodyPr>
          <a:lstStyle/>
          <a:p>
            <a:pPr algn="just">
              <a:lnSpc>
                <a:spcPts val="2800"/>
              </a:lnSpc>
              <a:spcBef>
                <a:spcPct val="50000"/>
              </a:spcBef>
              <a:defRPr/>
            </a:pPr>
            <a:r>
              <a:rPr kumimoji="1" lang="en-US" altLang="zh-CN" sz="2400" dirty="0" smtClean="0">
                <a:solidFill>
                  <a:srgbClr val="FF0000"/>
                </a:solidFill>
                <a:latin typeface="Helvetica"/>
              </a:rPr>
              <a:t>The young man who would become </a:t>
            </a:r>
            <a:r>
              <a:rPr kumimoji="1" lang="en-US" altLang="zh-CN" sz="2400" dirty="0" smtClean="0">
                <a:latin typeface="Helvetica"/>
              </a:rPr>
              <a:t>the world famous billionaire </a:t>
            </a:r>
            <a:r>
              <a:rPr kumimoji="1" lang="en-US" altLang="zh-CN" sz="2400" dirty="0" smtClean="0">
                <a:solidFill>
                  <a:srgbClr val="FF0000"/>
                </a:solidFill>
                <a:latin typeface="Helvetica"/>
              </a:rPr>
              <a:t>began as </a:t>
            </a:r>
            <a:r>
              <a:rPr kumimoji="1" lang="en-US" altLang="zh-CN" sz="2400" dirty="0" smtClean="0">
                <a:latin typeface="Helvetica"/>
              </a:rPr>
              <a:t>a peddler without stable income.</a:t>
            </a:r>
          </a:p>
        </p:txBody>
      </p:sp>
      <p:grpSp>
        <p:nvGrpSpPr>
          <p:cNvPr id="10" name="组合 10"/>
          <p:cNvGrpSpPr>
            <a:grpSpLocks/>
          </p:cNvGrpSpPr>
          <p:nvPr/>
        </p:nvGrpSpPr>
        <p:grpSpPr bwMode="auto">
          <a:xfrm>
            <a:off x="-14288" y="-26988"/>
            <a:ext cx="7443788" cy="1152526"/>
            <a:chOff x="-14288" y="-27384"/>
            <a:chExt cx="7444331" cy="1152525"/>
          </a:xfrm>
        </p:grpSpPr>
        <p:pic>
          <p:nvPicPr>
            <p:cNvPr id="11" name="Picture 2"/>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TextBox 11">
              <a:hlinkClick r:id="rId4" action="ppaction://hlinksldjump"/>
            </p:cNvPr>
            <p:cNvSpPr txBox="1"/>
            <p:nvPr/>
          </p:nvSpPr>
          <p:spPr>
            <a:xfrm>
              <a:off x="192103" y="471092"/>
              <a:ext cx="2508433" cy="430212"/>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14" name="矩形 13"/>
            <p:cNvSpPr/>
            <p:nvPr/>
          </p:nvSpPr>
          <p:spPr>
            <a:xfrm>
              <a:off x="4130977" y="559991"/>
              <a:ext cx="3299066"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Functional patterns</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3500605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1000"/>
                                        <p:tgtEl>
                                          <p:spTgt spid="16"/>
                                        </p:tgtEl>
                                      </p:cBhvr>
                                    </p:animEffect>
                                    <p:anim calcmode="lin" valueType="num">
                                      <p:cBhvr>
                                        <p:cTn id="22" dur="1000" fill="hold"/>
                                        <p:tgtEl>
                                          <p:spTgt spid="16"/>
                                        </p:tgtEl>
                                        <p:attrNameLst>
                                          <p:attrName>ppt_x</p:attrName>
                                        </p:attrNameLst>
                                      </p:cBhvr>
                                      <p:tavLst>
                                        <p:tav tm="0">
                                          <p:val>
                                            <p:strVal val="#ppt_x"/>
                                          </p:val>
                                        </p:tav>
                                        <p:tav tm="100000">
                                          <p:val>
                                            <p:strVal val="#ppt_x"/>
                                          </p:val>
                                        </p:tav>
                                      </p:tavLst>
                                    </p:anim>
                                    <p:anim calcmode="lin" valueType="num">
                                      <p:cBhvr>
                                        <p:cTn id="23"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3" grpId="0"/>
      <p:bldP spid="3" grpId="0"/>
      <p:bldP spid="25" grpId="0"/>
      <p:bldP spid="16"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alphaModFix amt="15000"/>
            <a:lum/>
          </a:blip>
          <a:srcRect/>
          <a:stretch>
            <a:fillRect l="14000" t="7000" r="-5000" b="-11000"/>
          </a:stretch>
        </a:blipFill>
        <a:effectLst/>
      </p:bgPr>
    </p:bg>
    <p:spTree>
      <p:nvGrpSpPr>
        <p:cNvPr id="1" name=""/>
        <p:cNvGrpSpPr/>
        <p:nvPr/>
      </p:nvGrpSpPr>
      <p:grpSpPr>
        <a:xfrm>
          <a:off x="0" y="0"/>
          <a:ext cx="0" cy="0"/>
          <a:chOff x="0" y="0"/>
          <a:chExt cx="0" cy="0"/>
        </a:xfrm>
      </p:grpSpPr>
      <p:grpSp>
        <p:nvGrpSpPr>
          <p:cNvPr id="15" name="Group 35"/>
          <p:cNvGrpSpPr>
            <a:grpSpLocks/>
          </p:cNvGrpSpPr>
          <p:nvPr/>
        </p:nvGrpSpPr>
        <p:grpSpPr bwMode="auto">
          <a:xfrm rot="872659">
            <a:off x="4910284" y="1567475"/>
            <a:ext cx="4196775" cy="2643065"/>
            <a:chOff x="3336773" y="3541721"/>
            <a:chExt cx="1958050" cy="1643141"/>
          </a:xfrm>
        </p:grpSpPr>
        <p:grpSp>
          <p:nvGrpSpPr>
            <p:cNvPr id="20" name="Group 21"/>
            <p:cNvGrpSpPr>
              <a:grpSpLocks/>
            </p:cNvGrpSpPr>
            <p:nvPr/>
          </p:nvGrpSpPr>
          <p:grpSpPr bwMode="auto">
            <a:xfrm rot="-396937">
              <a:off x="3336773" y="3541721"/>
              <a:ext cx="1929465" cy="1643141"/>
              <a:chOff x="716906" y="595710"/>
              <a:chExt cx="1929465" cy="1643141"/>
            </a:xfrm>
          </p:grpSpPr>
          <p:sp>
            <p:nvSpPr>
              <p:cNvPr id="22" name="Freeform 6"/>
              <p:cNvSpPr>
                <a:spLocks/>
              </p:cNvSpPr>
              <p:nvPr/>
            </p:nvSpPr>
            <p:spPr bwMode="auto">
              <a:xfrm rot="346487">
                <a:off x="737666" y="595710"/>
                <a:ext cx="1908705" cy="1643141"/>
              </a:xfrm>
              <a:custGeom>
                <a:avLst/>
                <a:gdLst>
                  <a:gd name="T0" fmla="*/ 2049640 w 2279"/>
                  <a:gd name="T1" fmla="*/ 0 h 2211"/>
                  <a:gd name="T2" fmla="*/ 2083225 w 2279"/>
                  <a:gd name="T3" fmla="*/ 351714 h 2211"/>
                  <a:gd name="T4" fmla="*/ 2083225 w 2279"/>
                  <a:gd name="T5" fmla="*/ 351714 h 2211"/>
                  <a:gd name="T6" fmla="*/ 2086957 w 2279"/>
                  <a:gd name="T7" fmla="*/ 407689 h 2211"/>
                  <a:gd name="T8" fmla="*/ 2091622 w 2279"/>
                  <a:gd name="T9" fmla="*/ 548561 h 2211"/>
                  <a:gd name="T10" fmla="*/ 2096286 w 2279"/>
                  <a:gd name="T11" fmla="*/ 732348 h 2211"/>
                  <a:gd name="T12" fmla="*/ 2098152 w 2279"/>
                  <a:gd name="T13" fmla="*/ 826573 h 2211"/>
                  <a:gd name="T14" fmla="*/ 2098152 w 2279"/>
                  <a:gd name="T15" fmla="*/ 918000 h 2211"/>
                  <a:gd name="T16" fmla="*/ 2098152 w 2279"/>
                  <a:gd name="T17" fmla="*/ 918000 h 2211"/>
                  <a:gd name="T18" fmla="*/ 2098152 w 2279"/>
                  <a:gd name="T19" fmla="*/ 1029019 h 2211"/>
                  <a:gd name="T20" fmla="*/ 2101884 w 2279"/>
                  <a:gd name="T21" fmla="*/ 1180153 h 2211"/>
                  <a:gd name="T22" fmla="*/ 2111213 w 2279"/>
                  <a:gd name="T23" fmla="*/ 1530933 h 2211"/>
                  <a:gd name="T24" fmla="*/ 2126140 w 2279"/>
                  <a:gd name="T25" fmla="*/ 1971275 h 2211"/>
                  <a:gd name="T26" fmla="*/ 2126140 w 2279"/>
                  <a:gd name="T27" fmla="*/ 1971275 h 2211"/>
                  <a:gd name="T28" fmla="*/ 1766963 w 2279"/>
                  <a:gd name="T29" fmla="*/ 1991800 h 2211"/>
                  <a:gd name="T30" fmla="*/ 1076597 w 2279"/>
                  <a:gd name="T31" fmla="*/ 2029117 h 2211"/>
                  <a:gd name="T32" fmla="*/ 1076597 w 2279"/>
                  <a:gd name="T33" fmla="*/ 2029117 h 2211"/>
                  <a:gd name="T34" fmla="*/ 905872 w 2279"/>
                  <a:gd name="T35" fmla="*/ 2037513 h 2211"/>
                  <a:gd name="T36" fmla="*/ 728616 w 2279"/>
                  <a:gd name="T37" fmla="*/ 2045909 h 2211"/>
                  <a:gd name="T38" fmla="*/ 555091 w 2279"/>
                  <a:gd name="T39" fmla="*/ 2051507 h 2211"/>
                  <a:gd name="T40" fmla="*/ 392762 w 2279"/>
                  <a:gd name="T41" fmla="*/ 2056172 h 2211"/>
                  <a:gd name="T42" fmla="*/ 139006 w 2279"/>
                  <a:gd name="T43" fmla="*/ 2060836 h 2211"/>
                  <a:gd name="T44" fmla="*/ 40116 w 2279"/>
                  <a:gd name="T45" fmla="*/ 2062702 h 2211"/>
                  <a:gd name="T46" fmla="*/ 40116 w 2279"/>
                  <a:gd name="T47" fmla="*/ 2062702 h 2211"/>
                  <a:gd name="T48" fmla="*/ 34518 w 2279"/>
                  <a:gd name="T49" fmla="*/ 1623293 h 2211"/>
                  <a:gd name="T50" fmla="*/ 29854 w 2279"/>
                  <a:gd name="T51" fmla="*/ 1259452 h 2211"/>
                  <a:gd name="T52" fmla="*/ 26122 w 2279"/>
                  <a:gd name="T53" fmla="*/ 964647 h 2211"/>
                  <a:gd name="T54" fmla="*/ 26122 w 2279"/>
                  <a:gd name="T55" fmla="*/ 964647 h 2211"/>
                  <a:gd name="T56" fmla="*/ 19591 w 2279"/>
                  <a:gd name="T57" fmla="*/ 755671 h 2211"/>
                  <a:gd name="T58" fmla="*/ 13061 w 2279"/>
                  <a:gd name="T59" fmla="*/ 582147 h 2211"/>
                  <a:gd name="T60" fmla="*/ 6530 w 2279"/>
                  <a:gd name="T61" fmla="*/ 416085 h 2211"/>
                  <a:gd name="T62" fmla="*/ 0 w 2279"/>
                  <a:gd name="T63" fmla="*/ 119415 h 2211"/>
                  <a:gd name="T64" fmla="*/ 2049640 w 2279"/>
                  <a:gd name="T65" fmla="*/ 0 h 221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279"/>
                  <a:gd name="T100" fmla="*/ 0 h 2211"/>
                  <a:gd name="T101" fmla="*/ 2279 w 2279"/>
                  <a:gd name="T102" fmla="*/ 2211 h 221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279" h="2211">
                    <a:moveTo>
                      <a:pt x="2197" y="0"/>
                    </a:moveTo>
                    <a:lnTo>
                      <a:pt x="2233" y="377"/>
                    </a:lnTo>
                    <a:lnTo>
                      <a:pt x="2237" y="437"/>
                    </a:lnTo>
                    <a:lnTo>
                      <a:pt x="2242" y="588"/>
                    </a:lnTo>
                    <a:lnTo>
                      <a:pt x="2247" y="785"/>
                    </a:lnTo>
                    <a:lnTo>
                      <a:pt x="2249" y="886"/>
                    </a:lnTo>
                    <a:lnTo>
                      <a:pt x="2249" y="984"/>
                    </a:lnTo>
                    <a:lnTo>
                      <a:pt x="2249" y="1103"/>
                    </a:lnTo>
                    <a:lnTo>
                      <a:pt x="2253" y="1265"/>
                    </a:lnTo>
                    <a:lnTo>
                      <a:pt x="2263" y="1641"/>
                    </a:lnTo>
                    <a:lnTo>
                      <a:pt x="2279" y="2113"/>
                    </a:lnTo>
                    <a:lnTo>
                      <a:pt x="1894" y="2135"/>
                    </a:lnTo>
                    <a:lnTo>
                      <a:pt x="1154" y="2175"/>
                    </a:lnTo>
                    <a:lnTo>
                      <a:pt x="971" y="2184"/>
                    </a:lnTo>
                    <a:lnTo>
                      <a:pt x="781" y="2193"/>
                    </a:lnTo>
                    <a:lnTo>
                      <a:pt x="595" y="2199"/>
                    </a:lnTo>
                    <a:lnTo>
                      <a:pt x="421" y="2204"/>
                    </a:lnTo>
                    <a:lnTo>
                      <a:pt x="149" y="2209"/>
                    </a:lnTo>
                    <a:lnTo>
                      <a:pt x="43" y="2211"/>
                    </a:lnTo>
                    <a:lnTo>
                      <a:pt x="37" y="1740"/>
                    </a:lnTo>
                    <a:lnTo>
                      <a:pt x="32" y="1350"/>
                    </a:lnTo>
                    <a:lnTo>
                      <a:pt x="28" y="1034"/>
                    </a:lnTo>
                    <a:lnTo>
                      <a:pt x="21" y="810"/>
                    </a:lnTo>
                    <a:lnTo>
                      <a:pt x="14" y="624"/>
                    </a:lnTo>
                    <a:lnTo>
                      <a:pt x="7" y="446"/>
                    </a:lnTo>
                    <a:lnTo>
                      <a:pt x="0" y="128"/>
                    </a:lnTo>
                    <a:lnTo>
                      <a:pt x="2197" y="0"/>
                    </a:lnTo>
                    <a:close/>
                  </a:path>
                </a:pathLst>
              </a:custGeom>
              <a:noFill/>
              <a:ln w="9525">
                <a:solidFill>
                  <a:srgbClr val="71AE0E"/>
                </a:solidFill>
                <a:round/>
                <a:headEnd/>
                <a:tailEnd/>
              </a:ln>
              <a:effectLst>
                <a:glow rad="228600">
                  <a:schemeClr val="accent3">
                    <a:satMod val="175000"/>
                    <a:alpha val="40000"/>
                  </a:schemeClr>
                </a:glow>
              </a:effectLst>
            </p:spPr>
            <p:txBody>
              <a:bodyPr/>
              <a:lstStyle/>
              <a:p>
                <a:pPr fontAlgn="auto">
                  <a:spcBef>
                    <a:spcPts val="0"/>
                  </a:spcBef>
                  <a:spcAft>
                    <a:spcPts val="0"/>
                  </a:spcAft>
                  <a:defRPr/>
                </a:pPr>
                <a:r>
                  <a:rPr kumimoji="1" lang="en-US" altLang="zh-CN" sz="2600" kern="0">
                    <a:solidFill>
                      <a:sysClr val="windowText" lastClr="000000"/>
                    </a:solidFill>
                    <a:latin typeface="Arial" pitchFamily="34" charset="0"/>
                    <a:ea typeface="PMingLiU" pitchFamily="18" charset="-120"/>
                  </a:rPr>
                  <a:t>  </a:t>
                </a:r>
              </a:p>
            </p:txBody>
          </p:sp>
          <p:sp>
            <p:nvSpPr>
              <p:cNvPr id="30" name="Freeform 6"/>
              <p:cNvSpPr>
                <a:spLocks/>
              </p:cNvSpPr>
              <p:nvPr/>
            </p:nvSpPr>
            <p:spPr bwMode="auto">
              <a:xfrm rot="485220">
                <a:off x="716906" y="631685"/>
                <a:ext cx="1794888" cy="1496511"/>
              </a:xfrm>
              <a:custGeom>
                <a:avLst/>
                <a:gdLst>
                  <a:gd name="T0" fmla="*/ 2056831 w 2279"/>
                  <a:gd name="T1" fmla="*/ 0 h 2211"/>
                  <a:gd name="T2" fmla="*/ 2090534 w 2279"/>
                  <a:gd name="T3" fmla="*/ 352947 h 2211"/>
                  <a:gd name="T4" fmla="*/ 2090534 w 2279"/>
                  <a:gd name="T5" fmla="*/ 352947 h 2211"/>
                  <a:gd name="T6" fmla="*/ 2094279 w 2279"/>
                  <a:gd name="T7" fmla="*/ 409119 h 2211"/>
                  <a:gd name="T8" fmla="*/ 2098960 w 2279"/>
                  <a:gd name="T9" fmla="*/ 550486 h 2211"/>
                  <a:gd name="T10" fmla="*/ 2103641 w 2279"/>
                  <a:gd name="T11" fmla="*/ 734917 h 2211"/>
                  <a:gd name="T12" fmla="*/ 2105513 w 2279"/>
                  <a:gd name="T13" fmla="*/ 829473 h 2211"/>
                  <a:gd name="T14" fmla="*/ 2105513 w 2279"/>
                  <a:gd name="T15" fmla="*/ 921221 h 2211"/>
                  <a:gd name="T16" fmla="*/ 2105513 w 2279"/>
                  <a:gd name="T17" fmla="*/ 921221 h 2211"/>
                  <a:gd name="T18" fmla="*/ 2105513 w 2279"/>
                  <a:gd name="T19" fmla="*/ 1032629 h 2211"/>
                  <a:gd name="T20" fmla="*/ 2109258 w 2279"/>
                  <a:gd name="T21" fmla="*/ 1184293 h 2211"/>
                  <a:gd name="T22" fmla="*/ 2118620 w 2279"/>
                  <a:gd name="T23" fmla="*/ 1536304 h 2211"/>
                  <a:gd name="T24" fmla="*/ 2133599 w 2279"/>
                  <a:gd name="T25" fmla="*/ 1978190 h 2211"/>
                  <a:gd name="T26" fmla="*/ 2133599 w 2279"/>
                  <a:gd name="T27" fmla="*/ 1978190 h 2211"/>
                  <a:gd name="T28" fmla="*/ 1773162 w 2279"/>
                  <a:gd name="T29" fmla="*/ 1998787 h 2211"/>
                  <a:gd name="T30" fmla="*/ 1080374 w 2279"/>
                  <a:gd name="T31" fmla="*/ 2036235 h 2211"/>
                  <a:gd name="T32" fmla="*/ 1080374 w 2279"/>
                  <a:gd name="T33" fmla="*/ 2036235 h 2211"/>
                  <a:gd name="T34" fmla="*/ 909050 w 2279"/>
                  <a:gd name="T35" fmla="*/ 2044661 h 2211"/>
                  <a:gd name="T36" fmla="*/ 731172 w 2279"/>
                  <a:gd name="T37" fmla="*/ 2053086 h 2211"/>
                  <a:gd name="T38" fmla="*/ 557039 w 2279"/>
                  <a:gd name="T39" fmla="*/ 2058704 h 2211"/>
                  <a:gd name="T40" fmla="*/ 394140 w 2279"/>
                  <a:gd name="T41" fmla="*/ 2063385 h 2211"/>
                  <a:gd name="T42" fmla="*/ 139494 w 2279"/>
                  <a:gd name="T43" fmla="*/ 2068066 h 2211"/>
                  <a:gd name="T44" fmla="*/ 40257 w 2279"/>
                  <a:gd name="T45" fmla="*/ 2069938 h 2211"/>
                  <a:gd name="T46" fmla="*/ 40257 w 2279"/>
                  <a:gd name="T47" fmla="*/ 2069938 h 2211"/>
                  <a:gd name="T48" fmla="*/ 34639 w 2279"/>
                  <a:gd name="T49" fmla="*/ 1628988 h 2211"/>
                  <a:gd name="T50" fmla="*/ 29958 w 2279"/>
                  <a:gd name="T51" fmla="*/ 1263870 h 2211"/>
                  <a:gd name="T52" fmla="*/ 26214 w 2279"/>
                  <a:gd name="T53" fmla="*/ 968031 h 2211"/>
                  <a:gd name="T54" fmla="*/ 26214 w 2279"/>
                  <a:gd name="T55" fmla="*/ 968031 h 2211"/>
                  <a:gd name="T56" fmla="*/ 19660 w 2279"/>
                  <a:gd name="T57" fmla="*/ 758322 h 2211"/>
                  <a:gd name="T58" fmla="*/ 13107 w 2279"/>
                  <a:gd name="T59" fmla="*/ 584189 h 2211"/>
                  <a:gd name="T60" fmla="*/ 6553 w 2279"/>
                  <a:gd name="T61" fmla="*/ 417545 h 2211"/>
                  <a:gd name="T62" fmla="*/ 0 w 2279"/>
                  <a:gd name="T63" fmla="*/ 119834 h 2211"/>
                  <a:gd name="T64" fmla="*/ 2056831 w 2279"/>
                  <a:gd name="T65" fmla="*/ 0 h 221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279"/>
                  <a:gd name="T100" fmla="*/ 0 h 2211"/>
                  <a:gd name="T101" fmla="*/ 2279 w 2279"/>
                  <a:gd name="T102" fmla="*/ 2211 h 221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279" h="2211">
                    <a:moveTo>
                      <a:pt x="2197" y="0"/>
                    </a:moveTo>
                    <a:lnTo>
                      <a:pt x="2233" y="377"/>
                    </a:lnTo>
                    <a:lnTo>
                      <a:pt x="2237" y="437"/>
                    </a:lnTo>
                    <a:lnTo>
                      <a:pt x="2242" y="588"/>
                    </a:lnTo>
                    <a:lnTo>
                      <a:pt x="2247" y="785"/>
                    </a:lnTo>
                    <a:lnTo>
                      <a:pt x="2249" y="886"/>
                    </a:lnTo>
                    <a:lnTo>
                      <a:pt x="2249" y="984"/>
                    </a:lnTo>
                    <a:lnTo>
                      <a:pt x="2249" y="1103"/>
                    </a:lnTo>
                    <a:lnTo>
                      <a:pt x="2253" y="1265"/>
                    </a:lnTo>
                    <a:lnTo>
                      <a:pt x="2263" y="1641"/>
                    </a:lnTo>
                    <a:lnTo>
                      <a:pt x="2279" y="2113"/>
                    </a:lnTo>
                    <a:lnTo>
                      <a:pt x="1894" y="2135"/>
                    </a:lnTo>
                    <a:lnTo>
                      <a:pt x="1154" y="2175"/>
                    </a:lnTo>
                    <a:lnTo>
                      <a:pt x="971" y="2184"/>
                    </a:lnTo>
                    <a:lnTo>
                      <a:pt x="781" y="2193"/>
                    </a:lnTo>
                    <a:lnTo>
                      <a:pt x="595" y="2199"/>
                    </a:lnTo>
                    <a:lnTo>
                      <a:pt x="421" y="2204"/>
                    </a:lnTo>
                    <a:lnTo>
                      <a:pt x="149" y="2209"/>
                    </a:lnTo>
                    <a:lnTo>
                      <a:pt x="43" y="2211"/>
                    </a:lnTo>
                    <a:lnTo>
                      <a:pt x="37" y="1740"/>
                    </a:lnTo>
                    <a:lnTo>
                      <a:pt x="32" y="1350"/>
                    </a:lnTo>
                    <a:lnTo>
                      <a:pt x="28" y="1034"/>
                    </a:lnTo>
                    <a:lnTo>
                      <a:pt x="21" y="810"/>
                    </a:lnTo>
                    <a:lnTo>
                      <a:pt x="14" y="624"/>
                    </a:lnTo>
                    <a:lnTo>
                      <a:pt x="7" y="446"/>
                    </a:lnTo>
                    <a:lnTo>
                      <a:pt x="0" y="128"/>
                    </a:lnTo>
                    <a:lnTo>
                      <a:pt x="2197" y="0"/>
                    </a:lnTo>
                    <a:close/>
                  </a:path>
                </a:pathLst>
              </a:custGeom>
              <a:noFill/>
              <a:ln w="9525">
                <a:noFill/>
                <a:round/>
                <a:headEnd/>
                <a:tailEnd/>
              </a:ln>
            </p:spPr>
            <p:txBody>
              <a:bodyPr/>
              <a:lstStyle/>
              <a:p>
                <a:pPr fontAlgn="auto">
                  <a:spcBef>
                    <a:spcPts val="0"/>
                  </a:spcBef>
                  <a:spcAft>
                    <a:spcPts val="0"/>
                  </a:spcAft>
                  <a:defRPr/>
                </a:pPr>
                <a:endParaRPr lang="zh-CN" altLang="en-US" sz="2600" kern="0">
                  <a:solidFill>
                    <a:srgbClr val="99CC00"/>
                  </a:solidFill>
                  <a:latin typeface="Arial" pitchFamily="34" charset="0"/>
                  <a:ea typeface="楷体_GB2312" pitchFamily="49" charset="-122"/>
                </a:endParaRPr>
              </a:p>
            </p:txBody>
          </p:sp>
        </p:grpSp>
        <p:sp>
          <p:nvSpPr>
            <p:cNvPr id="21" name="TextBox 28"/>
            <p:cNvSpPr txBox="1">
              <a:spLocks noChangeArrowheads="1"/>
            </p:cNvSpPr>
            <p:nvPr/>
          </p:nvSpPr>
          <p:spPr bwMode="auto">
            <a:xfrm rot="21540000">
              <a:off x="3521747" y="3626148"/>
              <a:ext cx="1773076" cy="1549842"/>
            </a:xfrm>
            <a:prstGeom prst="rect">
              <a:avLst/>
            </a:prstGeom>
            <a:noFill/>
            <a:ln w="9525">
              <a:noFill/>
              <a:miter lim="800000"/>
              <a:headEnd/>
              <a:tailEnd/>
            </a:ln>
          </p:spPr>
          <p:txBody>
            <a:bodyPr wrap="square">
              <a:spAutoFit/>
            </a:bodyPr>
            <a:lstStyle/>
            <a:p>
              <a:r>
                <a:rPr kumimoji="1" lang="zh-CN" altLang="en-US" sz="2600" dirty="0" smtClean="0">
                  <a:solidFill>
                    <a:srgbClr val="000000"/>
                  </a:solidFill>
                  <a:latin typeface="华文行楷" pitchFamily="2" charset="-122"/>
                  <a:ea typeface="华文行楷" pitchFamily="2" charset="-122"/>
                  <a:cs typeface="华文新魏" pitchFamily="2" charset="-122"/>
                </a:rPr>
                <a:t>她经历了两次离婚，并忍受着战争记忆带给她的</a:t>
              </a:r>
              <a:r>
                <a:rPr kumimoji="1" lang="zh-CN" altLang="en-US" sz="2600" dirty="0">
                  <a:solidFill>
                    <a:srgbClr val="000000"/>
                  </a:solidFill>
                  <a:latin typeface="华文行楷" pitchFamily="2" charset="-122"/>
                  <a:ea typeface="华文行楷" pitchFamily="2" charset="-122"/>
                  <a:cs typeface="华文新魏" pitchFamily="2" charset="-122"/>
                </a:rPr>
                <a:t>悲伤</a:t>
              </a:r>
              <a:r>
                <a:rPr kumimoji="1" lang="zh-CN" altLang="en-US" sz="2600" dirty="0" smtClean="0">
                  <a:solidFill>
                    <a:srgbClr val="000000"/>
                  </a:solidFill>
                  <a:latin typeface="华文行楷" pitchFamily="2" charset="-122"/>
                  <a:ea typeface="华文行楷" pitchFamily="2" charset="-122"/>
                  <a:cs typeface="华文新魏" pitchFamily="2" charset="-122"/>
                </a:rPr>
                <a:t>，然而，奥黛丽从不让这些悲伤支配自己，或者影响自己对美好未来的向往。</a:t>
              </a:r>
              <a:endParaRPr kumimoji="1" lang="en-US" altLang="zh-CN" sz="2600" dirty="0">
                <a:solidFill>
                  <a:srgbClr val="000000"/>
                </a:solidFill>
                <a:latin typeface="华文行楷" pitchFamily="2" charset="-122"/>
                <a:ea typeface="华文行楷" pitchFamily="2" charset="-122"/>
                <a:cs typeface="华文新魏" pitchFamily="2" charset="-122"/>
              </a:endParaRPr>
            </a:p>
          </p:txBody>
        </p:sp>
      </p:grpSp>
      <p:grpSp>
        <p:nvGrpSpPr>
          <p:cNvPr id="23" name="Group 35"/>
          <p:cNvGrpSpPr>
            <a:grpSpLocks/>
          </p:cNvGrpSpPr>
          <p:nvPr/>
        </p:nvGrpSpPr>
        <p:grpSpPr bwMode="auto">
          <a:xfrm rot="-1117645">
            <a:off x="297459" y="2245284"/>
            <a:ext cx="4948195" cy="3325945"/>
            <a:chOff x="3388564" y="3501395"/>
            <a:chExt cx="1756176" cy="1572060"/>
          </a:xfrm>
        </p:grpSpPr>
        <p:grpSp>
          <p:nvGrpSpPr>
            <p:cNvPr id="24" name="Group 21"/>
            <p:cNvGrpSpPr>
              <a:grpSpLocks/>
            </p:cNvGrpSpPr>
            <p:nvPr/>
          </p:nvGrpSpPr>
          <p:grpSpPr bwMode="auto">
            <a:xfrm rot="-396937">
              <a:off x="3388564" y="3501395"/>
              <a:ext cx="1756176" cy="1572060"/>
              <a:chOff x="777669" y="551874"/>
              <a:chExt cx="1756176" cy="1572060"/>
            </a:xfrm>
          </p:grpSpPr>
          <p:sp>
            <p:nvSpPr>
              <p:cNvPr id="26" name="Freeform 6"/>
              <p:cNvSpPr>
                <a:spLocks/>
              </p:cNvSpPr>
              <p:nvPr/>
            </p:nvSpPr>
            <p:spPr bwMode="auto">
              <a:xfrm rot="346487">
                <a:off x="793537" y="663226"/>
                <a:ext cx="1740308" cy="1460708"/>
              </a:xfrm>
              <a:custGeom>
                <a:avLst/>
                <a:gdLst>
                  <a:gd name="T0" fmla="*/ 2049640 w 2279"/>
                  <a:gd name="T1" fmla="*/ 0 h 2211"/>
                  <a:gd name="T2" fmla="*/ 2083225 w 2279"/>
                  <a:gd name="T3" fmla="*/ 351714 h 2211"/>
                  <a:gd name="T4" fmla="*/ 2083225 w 2279"/>
                  <a:gd name="T5" fmla="*/ 351714 h 2211"/>
                  <a:gd name="T6" fmla="*/ 2086957 w 2279"/>
                  <a:gd name="T7" fmla="*/ 407689 h 2211"/>
                  <a:gd name="T8" fmla="*/ 2091622 w 2279"/>
                  <a:gd name="T9" fmla="*/ 548561 h 2211"/>
                  <a:gd name="T10" fmla="*/ 2096286 w 2279"/>
                  <a:gd name="T11" fmla="*/ 732348 h 2211"/>
                  <a:gd name="T12" fmla="*/ 2098152 w 2279"/>
                  <a:gd name="T13" fmla="*/ 826573 h 2211"/>
                  <a:gd name="T14" fmla="*/ 2098152 w 2279"/>
                  <a:gd name="T15" fmla="*/ 918000 h 2211"/>
                  <a:gd name="T16" fmla="*/ 2098152 w 2279"/>
                  <a:gd name="T17" fmla="*/ 918000 h 2211"/>
                  <a:gd name="T18" fmla="*/ 2098152 w 2279"/>
                  <a:gd name="T19" fmla="*/ 1029019 h 2211"/>
                  <a:gd name="T20" fmla="*/ 2101884 w 2279"/>
                  <a:gd name="T21" fmla="*/ 1180153 h 2211"/>
                  <a:gd name="T22" fmla="*/ 2111213 w 2279"/>
                  <a:gd name="T23" fmla="*/ 1530933 h 2211"/>
                  <a:gd name="T24" fmla="*/ 2126140 w 2279"/>
                  <a:gd name="T25" fmla="*/ 1971275 h 2211"/>
                  <a:gd name="T26" fmla="*/ 2126140 w 2279"/>
                  <a:gd name="T27" fmla="*/ 1971275 h 2211"/>
                  <a:gd name="T28" fmla="*/ 1766963 w 2279"/>
                  <a:gd name="T29" fmla="*/ 1991800 h 2211"/>
                  <a:gd name="T30" fmla="*/ 1076597 w 2279"/>
                  <a:gd name="T31" fmla="*/ 2029117 h 2211"/>
                  <a:gd name="T32" fmla="*/ 1076597 w 2279"/>
                  <a:gd name="T33" fmla="*/ 2029117 h 2211"/>
                  <a:gd name="T34" fmla="*/ 905872 w 2279"/>
                  <a:gd name="T35" fmla="*/ 2037513 h 2211"/>
                  <a:gd name="T36" fmla="*/ 728616 w 2279"/>
                  <a:gd name="T37" fmla="*/ 2045909 h 2211"/>
                  <a:gd name="T38" fmla="*/ 555091 w 2279"/>
                  <a:gd name="T39" fmla="*/ 2051507 h 2211"/>
                  <a:gd name="T40" fmla="*/ 392762 w 2279"/>
                  <a:gd name="T41" fmla="*/ 2056172 h 2211"/>
                  <a:gd name="T42" fmla="*/ 139006 w 2279"/>
                  <a:gd name="T43" fmla="*/ 2060836 h 2211"/>
                  <a:gd name="T44" fmla="*/ 40116 w 2279"/>
                  <a:gd name="T45" fmla="*/ 2062702 h 2211"/>
                  <a:gd name="T46" fmla="*/ 40116 w 2279"/>
                  <a:gd name="T47" fmla="*/ 2062702 h 2211"/>
                  <a:gd name="T48" fmla="*/ 34518 w 2279"/>
                  <a:gd name="T49" fmla="*/ 1623293 h 2211"/>
                  <a:gd name="T50" fmla="*/ 29854 w 2279"/>
                  <a:gd name="T51" fmla="*/ 1259452 h 2211"/>
                  <a:gd name="T52" fmla="*/ 26122 w 2279"/>
                  <a:gd name="T53" fmla="*/ 964647 h 2211"/>
                  <a:gd name="T54" fmla="*/ 26122 w 2279"/>
                  <a:gd name="T55" fmla="*/ 964647 h 2211"/>
                  <a:gd name="T56" fmla="*/ 19591 w 2279"/>
                  <a:gd name="T57" fmla="*/ 755671 h 2211"/>
                  <a:gd name="T58" fmla="*/ 13061 w 2279"/>
                  <a:gd name="T59" fmla="*/ 582147 h 2211"/>
                  <a:gd name="T60" fmla="*/ 6530 w 2279"/>
                  <a:gd name="T61" fmla="*/ 416085 h 2211"/>
                  <a:gd name="T62" fmla="*/ 0 w 2279"/>
                  <a:gd name="T63" fmla="*/ 119415 h 2211"/>
                  <a:gd name="T64" fmla="*/ 2049640 w 2279"/>
                  <a:gd name="T65" fmla="*/ 0 h 221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279"/>
                  <a:gd name="T100" fmla="*/ 0 h 2211"/>
                  <a:gd name="T101" fmla="*/ 2279 w 2279"/>
                  <a:gd name="T102" fmla="*/ 2211 h 221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279" h="2211">
                    <a:moveTo>
                      <a:pt x="2197" y="0"/>
                    </a:moveTo>
                    <a:lnTo>
                      <a:pt x="2233" y="377"/>
                    </a:lnTo>
                    <a:lnTo>
                      <a:pt x="2237" y="437"/>
                    </a:lnTo>
                    <a:lnTo>
                      <a:pt x="2242" y="588"/>
                    </a:lnTo>
                    <a:lnTo>
                      <a:pt x="2247" y="785"/>
                    </a:lnTo>
                    <a:lnTo>
                      <a:pt x="2249" y="886"/>
                    </a:lnTo>
                    <a:lnTo>
                      <a:pt x="2249" y="984"/>
                    </a:lnTo>
                    <a:lnTo>
                      <a:pt x="2249" y="1103"/>
                    </a:lnTo>
                    <a:lnTo>
                      <a:pt x="2253" y="1265"/>
                    </a:lnTo>
                    <a:lnTo>
                      <a:pt x="2263" y="1641"/>
                    </a:lnTo>
                    <a:lnTo>
                      <a:pt x="2279" y="2113"/>
                    </a:lnTo>
                    <a:lnTo>
                      <a:pt x="1894" y="2135"/>
                    </a:lnTo>
                    <a:lnTo>
                      <a:pt x="1154" y="2175"/>
                    </a:lnTo>
                    <a:lnTo>
                      <a:pt x="971" y="2184"/>
                    </a:lnTo>
                    <a:lnTo>
                      <a:pt x="781" y="2193"/>
                    </a:lnTo>
                    <a:lnTo>
                      <a:pt x="595" y="2199"/>
                    </a:lnTo>
                    <a:lnTo>
                      <a:pt x="421" y="2204"/>
                    </a:lnTo>
                    <a:lnTo>
                      <a:pt x="149" y="2209"/>
                    </a:lnTo>
                    <a:lnTo>
                      <a:pt x="43" y="2211"/>
                    </a:lnTo>
                    <a:lnTo>
                      <a:pt x="37" y="1740"/>
                    </a:lnTo>
                    <a:lnTo>
                      <a:pt x="32" y="1350"/>
                    </a:lnTo>
                    <a:lnTo>
                      <a:pt x="28" y="1034"/>
                    </a:lnTo>
                    <a:lnTo>
                      <a:pt x="21" y="810"/>
                    </a:lnTo>
                    <a:lnTo>
                      <a:pt x="14" y="624"/>
                    </a:lnTo>
                    <a:lnTo>
                      <a:pt x="7" y="446"/>
                    </a:lnTo>
                    <a:lnTo>
                      <a:pt x="0" y="128"/>
                    </a:lnTo>
                    <a:lnTo>
                      <a:pt x="2197" y="0"/>
                    </a:lnTo>
                    <a:close/>
                  </a:path>
                </a:pathLst>
              </a:custGeom>
              <a:gradFill rotWithShape="1">
                <a:gsLst>
                  <a:gs pos="0">
                    <a:srgbClr val="000000">
                      <a:alpha val="57999"/>
                    </a:srgbClr>
                  </a:gs>
                  <a:gs pos="100000">
                    <a:srgbClr val="949494">
                      <a:alpha val="0"/>
                    </a:srgbClr>
                  </a:gs>
                </a:gsLst>
                <a:lin ang="5400000" scaled="1"/>
              </a:gradFill>
              <a:ln w="9525">
                <a:noFill/>
                <a:round/>
                <a:headEnd/>
                <a:tailEnd/>
              </a:ln>
            </p:spPr>
            <p:txBody>
              <a:bodyPr/>
              <a:lstStyle/>
              <a:p>
                <a:pPr fontAlgn="auto">
                  <a:spcBef>
                    <a:spcPts val="0"/>
                  </a:spcBef>
                  <a:spcAft>
                    <a:spcPts val="0"/>
                  </a:spcAft>
                  <a:defRPr/>
                </a:pPr>
                <a:r>
                  <a:rPr kumimoji="1" lang="en-US" altLang="zh-CN" sz="1800" kern="0">
                    <a:solidFill>
                      <a:sysClr val="windowText" lastClr="000000"/>
                    </a:solidFill>
                    <a:latin typeface="Arial" pitchFamily="34" charset="0"/>
                    <a:ea typeface="PMingLiU" pitchFamily="18" charset="-120"/>
                  </a:rPr>
                  <a:t>  </a:t>
                </a:r>
              </a:p>
            </p:txBody>
          </p:sp>
          <p:sp>
            <p:nvSpPr>
              <p:cNvPr id="27" name="Freeform 6"/>
              <p:cNvSpPr>
                <a:spLocks/>
              </p:cNvSpPr>
              <p:nvPr/>
            </p:nvSpPr>
            <p:spPr bwMode="auto">
              <a:xfrm rot="485220">
                <a:off x="777669" y="551874"/>
                <a:ext cx="1741712" cy="1535185"/>
              </a:xfrm>
              <a:custGeom>
                <a:avLst/>
                <a:gdLst>
                  <a:gd name="T0" fmla="*/ 2056831 w 2279"/>
                  <a:gd name="T1" fmla="*/ 0 h 2211"/>
                  <a:gd name="T2" fmla="*/ 2090534 w 2279"/>
                  <a:gd name="T3" fmla="*/ 352947 h 2211"/>
                  <a:gd name="T4" fmla="*/ 2090534 w 2279"/>
                  <a:gd name="T5" fmla="*/ 352947 h 2211"/>
                  <a:gd name="T6" fmla="*/ 2094279 w 2279"/>
                  <a:gd name="T7" fmla="*/ 409119 h 2211"/>
                  <a:gd name="T8" fmla="*/ 2098960 w 2279"/>
                  <a:gd name="T9" fmla="*/ 550486 h 2211"/>
                  <a:gd name="T10" fmla="*/ 2103641 w 2279"/>
                  <a:gd name="T11" fmla="*/ 734917 h 2211"/>
                  <a:gd name="T12" fmla="*/ 2105513 w 2279"/>
                  <a:gd name="T13" fmla="*/ 829473 h 2211"/>
                  <a:gd name="T14" fmla="*/ 2105513 w 2279"/>
                  <a:gd name="T15" fmla="*/ 921221 h 2211"/>
                  <a:gd name="T16" fmla="*/ 2105513 w 2279"/>
                  <a:gd name="T17" fmla="*/ 921221 h 2211"/>
                  <a:gd name="T18" fmla="*/ 2105513 w 2279"/>
                  <a:gd name="T19" fmla="*/ 1032629 h 2211"/>
                  <a:gd name="T20" fmla="*/ 2109258 w 2279"/>
                  <a:gd name="T21" fmla="*/ 1184293 h 2211"/>
                  <a:gd name="T22" fmla="*/ 2118620 w 2279"/>
                  <a:gd name="T23" fmla="*/ 1536304 h 2211"/>
                  <a:gd name="T24" fmla="*/ 2133599 w 2279"/>
                  <a:gd name="T25" fmla="*/ 1978190 h 2211"/>
                  <a:gd name="T26" fmla="*/ 2133599 w 2279"/>
                  <a:gd name="T27" fmla="*/ 1978190 h 2211"/>
                  <a:gd name="T28" fmla="*/ 1773162 w 2279"/>
                  <a:gd name="T29" fmla="*/ 1998787 h 2211"/>
                  <a:gd name="T30" fmla="*/ 1080374 w 2279"/>
                  <a:gd name="T31" fmla="*/ 2036235 h 2211"/>
                  <a:gd name="T32" fmla="*/ 1080374 w 2279"/>
                  <a:gd name="T33" fmla="*/ 2036235 h 2211"/>
                  <a:gd name="T34" fmla="*/ 909050 w 2279"/>
                  <a:gd name="T35" fmla="*/ 2044661 h 2211"/>
                  <a:gd name="T36" fmla="*/ 731172 w 2279"/>
                  <a:gd name="T37" fmla="*/ 2053086 h 2211"/>
                  <a:gd name="T38" fmla="*/ 557039 w 2279"/>
                  <a:gd name="T39" fmla="*/ 2058704 h 2211"/>
                  <a:gd name="T40" fmla="*/ 394140 w 2279"/>
                  <a:gd name="T41" fmla="*/ 2063385 h 2211"/>
                  <a:gd name="T42" fmla="*/ 139494 w 2279"/>
                  <a:gd name="T43" fmla="*/ 2068066 h 2211"/>
                  <a:gd name="T44" fmla="*/ 40257 w 2279"/>
                  <a:gd name="T45" fmla="*/ 2069938 h 2211"/>
                  <a:gd name="T46" fmla="*/ 40257 w 2279"/>
                  <a:gd name="T47" fmla="*/ 2069938 h 2211"/>
                  <a:gd name="T48" fmla="*/ 34639 w 2279"/>
                  <a:gd name="T49" fmla="*/ 1628988 h 2211"/>
                  <a:gd name="T50" fmla="*/ 29958 w 2279"/>
                  <a:gd name="T51" fmla="*/ 1263870 h 2211"/>
                  <a:gd name="T52" fmla="*/ 26214 w 2279"/>
                  <a:gd name="T53" fmla="*/ 968031 h 2211"/>
                  <a:gd name="T54" fmla="*/ 26214 w 2279"/>
                  <a:gd name="T55" fmla="*/ 968031 h 2211"/>
                  <a:gd name="T56" fmla="*/ 19660 w 2279"/>
                  <a:gd name="T57" fmla="*/ 758322 h 2211"/>
                  <a:gd name="T58" fmla="*/ 13107 w 2279"/>
                  <a:gd name="T59" fmla="*/ 584189 h 2211"/>
                  <a:gd name="T60" fmla="*/ 6553 w 2279"/>
                  <a:gd name="T61" fmla="*/ 417545 h 2211"/>
                  <a:gd name="T62" fmla="*/ 0 w 2279"/>
                  <a:gd name="T63" fmla="*/ 119834 h 2211"/>
                  <a:gd name="T64" fmla="*/ 2056831 w 2279"/>
                  <a:gd name="T65" fmla="*/ 0 h 221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279"/>
                  <a:gd name="T100" fmla="*/ 0 h 2211"/>
                  <a:gd name="T101" fmla="*/ 2279 w 2279"/>
                  <a:gd name="T102" fmla="*/ 2211 h 221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279" h="2211">
                    <a:moveTo>
                      <a:pt x="2197" y="0"/>
                    </a:moveTo>
                    <a:lnTo>
                      <a:pt x="2233" y="377"/>
                    </a:lnTo>
                    <a:lnTo>
                      <a:pt x="2237" y="437"/>
                    </a:lnTo>
                    <a:lnTo>
                      <a:pt x="2242" y="588"/>
                    </a:lnTo>
                    <a:lnTo>
                      <a:pt x="2247" y="785"/>
                    </a:lnTo>
                    <a:lnTo>
                      <a:pt x="2249" y="886"/>
                    </a:lnTo>
                    <a:lnTo>
                      <a:pt x="2249" y="984"/>
                    </a:lnTo>
                    <a:lnTo>
                      <a:pt x="2249" y="1103"/>
                    </a:lnTo>
                    <a:lnTo>
                      <a:pt x="2253" y="1265"/>
                    </a:lnTo>
                    <a:lnTo>
                      <a:pt x="2263" y="1641"/>
                    </a:lnTo>
                    <a:lnTo>
                      <a:pt x="2279" y="2113"/>
                    </a:lnTo>
                    <a:lnTo>
                      <a:pt x="1894" y="2135"/>
                    </a:lnTo>
                    <a:lnTo>
                      <a:pt x="1154" y="2175"/>
                    </a:lnTo>
                    <a:lnTo>
                      <a:pt x="971" y="2184"/>
                    </a:lnTo>
                    <a:lnTo>
                      <a:pt x="781" y="2193"/>
                    </a:lnTo>
                    <a:lnTo>
                      <a:pt x="595" y="2199"/>
                    </a:lnTo>
                    <a:lnTo>
                      <a:pt x="421" y="2204"/>
                    </a:lnTo>
                    <a:lnTo>
                      <a:pt x="149" y="2209"/>
                    </a:lnTo>
                    <a:lnTo>
                      <a:pt x="43" y="2211"/>
                    </a:lnTo>
                    <a:lnTo>
                      <a:pt x="37" y="1740"/>
                    </a:lnTo>
                    <a:lnTo>
                      <a:pt x="32" y="1350"/>
                    </a:lnTo>
                    <a:lnTo>
                      <a:pt x="28" y="1034"/>
                    </a:lnTo>
                    <a:lnTo>
                      <a:pt x="21" y="810"/>
                    </a:lnTo>
                    <a:lnTo>
                      <a:pt x="14" y="624"/>
                    </a:lnTo>
                    <a:lnTo>
                      <a:pt x="7" y="446"/>
                    </a:lnTo>
                    <a:lnTo>
                      <a:pt x="0" y="128"/>
                    </a:lnTo>
                    <a:lnTo>
                      <a:pt x="2197" y="0"/>
                    </a:lnTo>
                    <a:close/>
                  </a:path>
                </a:pathLst>
              </a:custGeom>
              <a:blipFill>
                <a:blip r:embed="rId4" cstate="print"/>
                <a:tile tx="0" ty="0" sx="100000" sy="100000" flip="none" algn="tl"/>
              </a:blipFill>
              <a:ln w="9525">
                <a:noFill/>
                <a:round/>
                <a:headEnd/>
                <a:tailEnd/>
              </a:ln>
            </p:spPr>
            <p:txBody>
              <a:bodyPr/>
              <a:lstStyle/>
              <a:p>
                <a:pPr fontAlgn="auto">
                  <a:spcBef>
                    <a:spcPts val="0"/>
                  </a:spcBef>
                  <a:spcAft>
                    <a:spcPts val="0"/>
                  </a:spcAft>
                  <a:defRPr/>
                </a:pPr>
                <a:endParaRPr lang="zh-CN" altLang="en-US" sz="1800" kern="0">
                  <a:solidFill>
                    <a:srgbClr val="8E0000"/>
                  </a:solidFill>
                  <a:latin typeface="Arial" pitchFamily="34" charset="0"/>
                  <a:ea typeface="楷体_GB2312" pitchFamily="49" charset="-122"/>
                </a:endParaRPr>
              </a:p>
            </p:txBody>
          </p:sp>
        </p:grpSp>
        <p:sp>
          <p:nvSpPr>
            <p:cNvPr id="25" name="TextBox 28"/>
            <p:cNvSpPr txBox="1">
              <a:spLocks noChangeArrowheads="1"/>
            </p:cNvSpPr>
            <p:nvPr/>
          </p:nvSpPr>
          <p:spPr bwMode="auto">
            <a:xfrm rot="21540000">
              <a:off x="3476937" y="3630917"/>
              <a:ext cx="1618407" cy="1367469"/>
            </a:xfrm>
            <a:prstGeom prst="rect">
              <a:avLst/>
            </a:prstGeom>
            <a:noFill/>
            <a:ln w="9525">
              <a:noFill/>
              <a:miter lim="800000"/>
              <a:headEnd/>
              <a:tailEnd/>
            </a:ln>
          </p:spPr>
          <p:txBody>
            <a:bodyPr wrap="square">
              <a:spAutoFit/>
            </a:bodyPr>
            <a:lstStyle/>
            <a:p>
              <a:pPr marL="266700" indent="-266700"/>
              <a:r>
                <a:rPr kumimoji="1" lang="en-US" altLang="zh-CN" sz="2600" dirty="0" smtClean="0">
                  <a:solidFill>
                    <a:srgbClr val="8E0000"/>
                  </a:solidFill>
                  <a:latin typeface="Helvetica"/>
                  <a:ea typeface="楷体"/>
                  <a:cs typeface="华文新魏" charset="0"/>
                </a:rPr>
                <a:t>a. She suffered through two divorces and from her memories of the war. Yet, Audrey never let her sadness overcome her or jeopardize her hope for a brighter future. (Para.6, L10)</a:t>
              </a:r>
              <a:endParaRPr kumimoji="1" lang="en-US" altLang="zh-CN" sz="2600" dirty="0">
                <a:solidFill>
                  <a:srgbClr val="8E0000"/>
                </a:solidFill>
                <a:latin typeface="Helvetica"/>
                <a:ea typeface="楷体"/>
                <a:cs typeface="华文新魏" charset="0"/>
              </a:endParaRPr>
            </a:p>
          </p:txBody>
        </p:sp>
      </p:grpSp>
      <p:grpSp>
        <p:nvGrpSpPr>
          <p:cNvPr id="14" name="组合 13"/>
          <p:cNvGrpSpPr>
            <a:grpSpLocks/>
          </p:cNvGrpSpPr>
          <p:nvPr/>
        </p:nvGrpSpPr>
        <p:grpSpPr bwMode="auto">
          <a:xfrm>
            <a:off x="-14288" y="44450"/>
            <a:ext cx="7983538" cy="1152525"/>
            <a:chOff x="-14288" y="-27384"/>
            <a:chExt cx="7982940" cy="1152525"/>
          </a:xfrm>
        </p:grpSpPr>
        <p:pic>
          <p:nvPicPr>
            <p:cNvPr id="16" name="Picture 2"/>
            <p:cNvPicPr>
              <a:picLocks noChangeAspect="1" noChangeArrowheads="1"/>
            </p:cNvPicPr>
            <p:nvPr/>
          </p:nvPicPr>
          <p:blipFill>
            <a:blip r:embed="rId5"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7" name="TextBox 16">
              <a:hlinkClick r:id="rId6" action="ppaction://hlinksldjump"/>
            </p:cNvPr>
            <p:cNvSpPr txBox="1"/>
            <p:nvPr/>
          </p:nvSpPr>
          <p:spPr>
            <a:xfrm>
              <a:off x="192073" y="471091"/>
              <a:ext cx="2508062" cy="430213"/>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18" name="矩形 17"/>
            <p:cNvSpPr/>
            <p:nvPr/>
          </p:nvSpPr>
          <p:spPr>
            <a:xfrm>
              <a:off x="4130365" y="559991"/>
              <a:ext cx="3838287"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Language appreciation</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2615220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1000" fill="hold"/>
                                        <p:tgtEl>
                                          <p:spTgt spid="23"/>
                                        </p:tgtEl>
                                        <p:attrNameLst>
                                          <p:attrName>ppt_w</p:attrName>
                                        </p:attrNameLst>
                                      </p:cBhvr>
                                      <p:tavLst>
                                        <p:tav tm="0">
                                          <p:val>
                                            <p:strVal val="#ppt_w*0.70"/>
                                          </p:val>
                                        </p:tav>
                                        <p:tav tm="100000">
                                          <p:val>
                                            <p:strVal val="#ppt_w"/>
                                          </p:val>
                                        </p:tav>
                                      </p:tavLst>
                                    </p:anim>
                                    <p:anim calcmode="lin" valueType="num">
                                      <p:cBhvr>
                                        <p:cTn id="8" dur="1000" fill="hold"/>
                                        <p:tgtEl>
                                          <p:spTgt spid="23"/>
                                        </p:tgtEl>
                                        <p:attrNameLst>
                                          <p:attrName>ppt_h</p:attrName>
                                        </p:attrNameLst>
                                      </p:cBhvr>
                                      <p:tavLst>
                                        <p:tav tm="0">
                                          <p:val>
                                            <p:strVal val="#ppt_h"/>
                                          </p:val>
                                        </p:tav>
                                        <p:tav tm="100000">
                                          <p:val>
                                            <p:strVal val="#ppt_h"/>
                                          </p:val>
                                        </p:tav>
                                      </p:tavLst>
                                    </p:anim>
                                    <p:animEffect transition="in" filter="fade">
                                      <p:cBhvr>
                                        <p:cTn id="9" dur="1000"/>
                                        <p:tgtEl>
                                          <p:spTgt spid="23"/>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nodeType="clickEffect">
                                  <p:stCondLst>
                                    <p:cond delay="0"/>
                                  </p:stCondLst>
                                  <p:childTnLst>
                                    <p:set>
                                      <p:cBhvr>
                                        <p:cTn id="13" dur="1" fill="hold">
                                          <p:stCondLst>
                                            <p:cond delay="0"/>
                                          </p:stCondLst>
                                        </p:cTn>
                                        <p:tgtEl>
                                          <p:spTgt spid="15"/>
                                        </p:tgtEl>
                                        <p:attrNameLst>
                                          <p:attrName>style.visibility</p:attrName>
                                        </p:attrNameLst>
                                      </p:cBhvr>
                                      <p:to>
                                        <p:strVal val="visible"/>
                                      </p:to>
                                    </p:set>
                                    <p:anim calcmode="lin" valueType="num">
                                      <p:cBhvr>
                                        <p:cTn id="14" dur="1000" fill="hold"/>
                                        <p:tgtEl>
                                          <p:spTgt spid="15"/>
                                        </p:tgtEl>
                                        <p:attrNameLst>
                                          <p:attrName>ppt_w</p:attrName>
                                        </p:attrNameLst>
                                      </p:cBhvr>
                                      <p:tavLst>
                                        <p:tav tm="0">
                                          <p:val>
                                            <p:strVal val="#ppt_w*0.70"/>
                                          </p:val>
                                        </p:tav>
                                        <p:tav tm="100000">
                                          <p:val>
                                            <p:strVal val="#ppt_w"/>
                                          </p:val>
                                        </p:tav>
                                      </p:tavLst>
                                    </p:anim>
                                    <p:anim calcmode="lin" valueType="num">
                                      <p:cBhvr>
                                        <p:cTn id="15" dur="1000" fill="hold"/>
                                        <p:tgtEl>
                                          <p:spTgt spid="15"/>
                                        </p:tgtEl>
                                        <p:attrNameLst>
                                          <p:attrName>ppt_h</p:attrName>
                                        </p:attrNameLst>
                                      </p:cBhvr>
                                      <p:tavLst>
                                        <p:tav tm="0">
                                          <p:val>
                                            <p:strVal val="#ppt_h"/>
                                          </p:val>
                                        </p:tav>
                                        <p:tav tm="100000">
                                          <p:val>
                                            <p:strVal val="#ppt_h"/>
                                          </p:val>
                                        </p:tav>
                                      </p:tavLst>
                                    </p:anim>
                                    <p:animEffect transition="in" filter="fade">
                                      <p:cBhvr>
                                        <p:cTn id="16"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alphaModFix amt="15000"/>
            <a:lum/>
          </a:blip>
          <a:srcRect/>
          <a:stretch>
            <a:fillRect l="14000" t="7000" r="-5000" b="-11000"/>
          </a:stretch>
        </a:blipFill>
        <a:effectLst/>
      </p:bgPr>
    </p:bg>
    <p:spTree>
      <p:nvGrpSpPr>
        <p:cNvPr id="1" name=""/>
        <p:cNvGrpSpPr/>
        <p:nvPr/>
      </p:nvGrpSpPr>
      <p:grpSpPr>
        <a:xfrm>
          <a:off x="0" y="0"/>
          <a:ext cx="0" cy="0"/>
          <a:chOff x="0" y="0"/>
          <a:chExt cx="0" cy="0"/>
        </a:xfrm>
      </p:grpSpPr>
      <p:grpSp>
        <p:nvGrpSpPr>
          <p:cNvPr id="13" name="组合 12"/>
          <p:cNvGrpSpPr/>
          <p:nvPr/>
        </p:nvGrpSpPr>
        <p:grpSpPr>
          <a:xfrm>
            <a:off x="4781540" y="1095631"/>
            <a:ext cx="4290749" cy="3323446"/>
            <a:chOff x="4646507" y="1418192"/>
            <a:chExt cx="4401074" cy="2982093"/>
          </a:xfrm>
        </p:grpSpPr>
        <p:grpSp>
          <p:nvGrpSpPr>
            <p:cNvPr id="18" name="Group 35"/>
            <p:cNvGrpSpPr>
              <a:grpSpLocks/>
            </p:cNvGrpSpPr>
            <p:nvPr/>
          </p:nvGrpSpPr>
          <p:grpSpPr bwMode="auto">
            <a:xfrm rot="872659">
              <a:off x="4985242" y="1418192"/>
              <a:ext cx="3940109" cy="2853370"/>
              <a:chOff x="3305899" y="3573290"/>
              <a:chExt cx="1954220" cy="1727232"/>
            </a:xfrm>
          </p:grpSpPr>
          <p:sp>
            <p:nvSpPr>
              <p:cNvPr id="25" name="Freeform 6"/>
              <p:cNvSpPr>
                <a:spLocks/>
              </p:cNvSpPr>
              <p:nvPr/>
            </p:nvSpPr>
            <p:spPr bwMode="auto">
              <a:xfrm rot="88283">
                <a:off x="3386735" y="3573290"/>
                <a:ext cx="1741311" cy="1314597"/>
              </a:xfrm>
              <a:custGeom>
                <a:avLst/>
                <a:gdLst>
                  <a:gd name="T0" fmla="*/ 2056831 w 2279"/>
                  <a:gd name="T1" fmla="*/ 0 h 2211"/>
                  <a:gd name="T2" fmla="*/ 2090534 w 2279"/>
                  <a:gd name="T3" fmla="*/ 352947 h 2211"/>
                  <a:gd name="T4" fmla="*/ 2090534 w 2279"/>
                  <a:gd name="T5" fmla="*/ 352947 h 2211"/>
                  <a:gd name="T6" fmla="*/ 2094279 w 2279"/>
                  <a:gd name="T7" fmla="*/ 409119 h 2211"/>
                  <a:gd name="T8" fmla="*/ 2098960 w 2279"/>
                  <a:gd name="T9" fmla="*/ 550486 h 2211"/>
                  <a:gd name="T10" fmla="*/ 2103641 w 2279"/>
                  <a:gd name="T11" fmla="*/ 734917 h 2211"/>
                  <a:gd name="T12" fmla="*/ 2105513 w 2279"/>
                  <a:gd name="T13" fmla="*/ 829473 h 2211"/>
                  <a:gd name="T14" fmla="*/ 2105513 w 2279"/>
                  <a:gd name="T15" fmla="*/ 921221 h 2211"/>
                  <a:gd name="T16" fmla="*/ 2105513 w 2279"/>
                  <a:gd name="T17" fmla="*/ 921221 h 2211"/>
                  <a:gd name="T18" fmla="*/ 2105513 w 2279"/>
                  <a:gd name="T19" fmla="*/ 1032629 h 2211"/>
                  <a:gd name="T20" fmla="*/ 2109258 w 2279"/>
                  <a:gd name="T21" fmla="*/ 1184293 h 2211"/>
                  <a:gd name="T22" fmla="*/ 2118620 w 2279"/>
                  <a:gd name="T23" fmla="*/ 1536304 h 2211"/>
                  <a:gd name="T24" fmla="*/ 2133599 w 2279"/>
                  <a:gd name="T25" fmla="*/ 1978190 h 2211"/>
                  <a:gd name="T26" fmla="*/ 2133599 w 2279"/>
                  <a:gd name="T27" fmla="*/ 1978190 h 2211"/>
                  <a:gd name="T28" fmla="*/ 1773162 w 2279"/>
                  <a:gd name="T29" fmla="*/ 1998787 h 2211"/>
                  <a:gd name="T30" fmla="*/ 1080374 w 2279"/>
                  <a:gd name="T31" fmla="*/ 2036235 h 2211"/>
                  <a:gd name="T32" fmla="*/ 1080374 w 2279"/>
                  <a:gd name="T33" fmla="*/ 2036235 h 2211"/>
                  <a:gd name="T34" fmla="*/ 909050 w 2279"/>
                  <a:gd name="T35" fmla="*/ 2044661 h 2211"/>
                  <a:gd name="T36" fmla="*/ 731172 w 2279"/>
                  <a:gd name="T37" fmla="*/ 2053086 h 2211"/>
                  <a:gd name="T38" fmla="*/ 557039 w 2279"/>
                  <a:gd name="T39" fmla="*/ 2058704 h 2211"/>
                  <a:gd name="T40" fmla="*/ 394140 w 2279"/>
                  <a:gd name="T41" fmla="*/ 2063385 h 2211"/>
                  <a:gd name="T42" fmla="*/ 139494 w 2279"/>
                  <a:gd name="T43" fmla="*/ 2068066 h 2211"/>
                  <a:gd name="T44" fmla="*/ 40257 w 2279"/>
                  <a:gd name="T45" fmla="*/ 2069938 h 2211"/>
                  <a:gd name="T46" fmla="*/ 40257 w 2279"/>
                  <a:gd name="T47" fmla="*/ 2069938 h 2211"/>
                  <a:gd name="T48" fmla="*/ 34639 w 2279"/>
                  <a:gd name="T49" fmla="*/ 1628988 h 2211"/>
                  <a:gd name="T50" fmla="*/ 29958 w 2279"/>
                  <a:gd name="T51" fmla="*/ 1263870 h 2211"/>
                  <a:gd name="T52" fmla="*/ 26214 w 2279"/>
                  <a:gd name="T53" fmla="*/ 968031 h 2211"/>
                  <a:gd name="T54" fmla="*/ 26214 w 2279"/>
                  <a:gd name="T55" fmla="*/ 968031 h 2211"/>
                  <a:gd name="T56" fmla="*/ 19660 w 2279"/>
                  <a:gd name="T57" fmla="*/ 758322 h 2211"/>
                  <a:gd name="T58" fmla="*/ 13107 w 2279"/>
                  <a:gd name="T59" fmla="*/ 584189 h 2211"/>
                  <a:gd name="T60" fmla="*/ 6553 w 2279"/>
                  <a:gd name="T61" fmla="*/ 417545 h 2211"/>
                  <a:gd name="T62" fmla="*/ 0 w 2279"/>
                  <a:gd name="T63" fmla="*/ 119834 h 2211"/>
                  <a:gd name="T64" fmla="*/ 2056831 w 2279"/>
                  <a:gd name="T65" fmla="*/ 0 h 221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279"/>
                  <a:gd name="T100" fmla="*/ 0 h 2211"/>
                  <a:gd name="T101" fmla="*/ 2279 w 2279"/>
                  <a:gd name="T102" fmla="*/ 2211 h 221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279" h="2211">
                    <a:moveTo>
                      <a:pt x="2197" y="0"/>
                    </a:moveTo>
                    <a:lnTo>
                      <a:pt x="2233" y="377"/>
                    </a:lnTo>
                    <a:lnTo>
                      <a:pt x="2237" y="437"/>
                    </a:lnTo>
                    <a:lnTo>
                      <a:pt x="2242" y="588"/>
                    </a:lnTo>
                    <a:lnTo>
                      <a:pt x="2247" y="785"/>
                    </a:lnTo>
                    <a:lnTo>
                      <a:pt x="2249" y="886"/>
                    </a:lnTo>
                    <a:lnTo>
                      <a:pt x="2249" y="984"/>
                    </a:lnTo>
                    <a:lnTo>
                      <a:pt x="2249" y="1103"/>
                    </a:lnTo>
                    <a:lnTo>
                      <a:pt x="2253" y="1265"/>
                    </a:lnTo>
                    <a:lnTo>
                      <a:pt x="2263" y="1641"/>
                    </a:lnTo>
                    <a:lnTo>
                      <a:pt x="2279" y="2113"/>
                    </a:lnTo>
                    <a:lnTo>
                      <a:pt x="1894" y="2135"/>
                    </a:lnTo>
                    <a:lnTo>
                      <a:pt x="1154" y="2175"/>
                    </a:lnTo>
                    <a:lnTo>
                      <a:pt x="971" y="2184"/>
                    </a:lnTo>
                    <a:lnTo>
                      <a:pt x="781" y="2193"/>
                    </a:lnTo>
                    <a:lnTo>
                      <a:pt x="595" y="2199"/>
                    </a:lnTo>
                    <a:lnTo>
                      <a:pt x="421" y="2204"/>
                    </a:lnTo>
                    <a:lnTo>
                      <a:pt x="149" y="2209"/>
                    </a:lnTo>
                    <a:lnTo>
                      <a:pt x="43" y="2211"/>
                    </a:lnTo>
                    <a:lnTo>
                      <a:pt x="37" y="1740"/>
                    </a:lnTo>
                    <a:lnTo>
                      <a:pt x="32" y="1350"/>
                    </a:lnTo>
                    <a:lnTo>
                      <a:pt x="28" y="1034"/>
                    </a:lnTo>
                    <a:lnTo>
                      <a:pt x="21" y="810"/>
                    </a:lnTo>
                    <a:lnTo>
                      <a:pt x="14" y="624"/>
                    </a:lnTo>
                    <a:lnTo>
                      <a:pt x="7" y="446"/>
                    </a:lnTo>
                    <a:lnTo>
                      <a:pt x="0" y="128"/>
                    </a:lnTo>
                    <a:lnTo>
                      <a:pt x="2197" y="0"/>
                    </a:lnTo>
                    <a:close/>
                  </a:path>
                </a:pathLst>
              </a:custGeom>
              <a:noFill/>
              <a:ln w="9525">
                <a:noFill/>
                <a:round/>
                <a:headEnd/>
                <a:tailEnd/>
              </a:ln>
            </p:spPr>
            <p:txBody>
              <a:bodyPr/>
              <a:lstStyle/>
              <a:p>
                <a:pPr fontAlgn="auto">
                  <a:spcBef>
                    <a:spcPts val="0"/>
                  </a:spcBef>
                  <a:spcAft>
                    <a:spcPts val="0"/>
                  </a:spcAft>
                  <a:defRPr/>
                </a:pPr>
                <a:endParaRPr lang="zh-CN" altLang="en-US" sz="2600" kern="0">
                  <a:solidFill>
                    <a:srgbClr val="99CC00"/>
                  </a:solidFill>
                  <a:latin typeface="Arial" pitchFamily="34" charset="0"/>
                  <a:ea typeface="楷体_GB2312" pitchFamily="49" charset="-122"/>
                </a:endParaRPr>
              </a:p>
            </p:txBody>
          </p:sp>
          <p:sp>
            <p:nvSpPr>
              <p:cNvPr id="23" name="TextBox 28"/>
              <p:cNvSpPr txBox="1">
                <a:spLocks noChangeArrowheads="1"/>
              </p:cNvSpPr>
              <p:nvPr/>
            </p:nvSpPr>
            <p:spPr bwMode="auto">
              <a:xfrm rot="21540000">
                <a:off x="3305899" y="3986559"/>
                <a:ext cx="1954220" cy="1313963"/>
              </a:xfrm>
              <a:prstGeom prst="rect">
                <a:avLst/>
              </a:prstGeom>
              <a:noFill/>
              <a:ln w="9525">
                <a:noFill/>
                <a:miter lim="800000"/>
                <a:headEnd/>
                <a:tailEnd/>
              </a:ln>
            </p:spPr>
            <p:txBody>
              <a:bodyPr wrap="square">
                <a:spAutoFit/>
              </a:bodyPr>
              <a:lstStyle/>
              <a:p>
                <a:pPr algn="just" eaLnBrk="0" hangingPunct="0">
                  <a:lnSpc>
                    <a:spcPct val="90000"/>
                  </a:lnSpc>
                </a:pPr>
                <a:r>
                  <a:rPr kumimoji="1" lang="zh-CN" altLang="en-US" sz="2400" dirty="0" smtClean="0">
                    <a:solidFill>
                      <a:srgbClr val="000000"/>
                    </a:solidFill>
                    <a:latin typeface="华文行楷" pitchFamily="2" charset="-122"/>
                    <a:ea typeface="华文行楷" pitchFamily="2" charset="-122"/>
                    <a:cs typeface="华文新魏" pitchFamily="2" charset="-122"/>
                  </a:rPr>
                  <a:t>从孟加拉国</a:t>
                </a:r>
                <a:r>
                  <a:rPr kumimoji="1" lang="en-US" altLang="zh-CN" sz="2400" dirty="0" smtClean="0">
                    <a:solidFill>
                      <a:srgbClr val="000000"/>
                    </a:solidFill>
                    <a:latin typeface="华文行楷" pitchFamily="2" charset="-122"/>
                    <a:ea typeface="华文行楷" pitchFamily="2" charset="-122"/>
                    <a:cs typeface="华文新魏" pitchFamily="2" charset="-122"/>
                  </a:rPr>
                  <a:t>……</a:t>
                </a:r>
                <a:r>
                  <a:rPr kumimoji="1" lang="zh-CN" altLang="en-US" sz="2400" dirty="0" smtClean="0">
                    <a:solidFill>
                      <a:srgbClr val="000000"/>
                    </a:solidFill>
                    <a:latin typeface="华文行楷" pitchFamily="2" charset="-122"/>
                    <a:ea typeface="华文行楷" pitchFamily="2" charset="-122"/>
                    <a:cs typeface="华文新魏" pitchFamily="2" charset="-122"/>
                  </a:rPr>
                  <a:t>到索马里，奥黛丽</a:t>
                </a:r>
                <a:r>
                  <a:rPr kumimoji="1" lang="en-US" altLang="zh-CN" sz="2400" dirty="0" smtClean="0">
                    <a:solidFill>
                      <a:srgbClr val="000000"/>
                    </a:solidFill>
                    <a:latin typeface="华文行楷" pitchFamily="2" charset="-122"/>
                    <a:ea typeface="华文行楷" pitchFamily="2" charset="-122"/>
                    <a:cs typeface="华文新魏" pitchFamily="2" charset="-122"/>
                  </a:rPr>
                  <a:t>·</a:t>
                </a:r>
                <a:r>
                  <a:rPr kumimoji="1" lang="zh-CN" altLang="en-US" sz="2400" dirty="0" smtClean="0">
                    <a:solidFill>
                      <a:srgbClr val="000000"/>
                    </a:solidFill>
                    <a:latin typeface="华文行楷" pitchFamily="2" charset="-122"/>
                    <a:ea typeface="华文行楷" pitchFamily="2" charset="-122"/>
                    <a:cs typeface="华文新魏" pitchFamily="2" charset="-122"/>
                  </a:rPr>
                  <a:t>赫本代表联合国儿童基金会四处奔走，承担了五十多项劳心劳力、危及生命安全的任务，深入到荒凉之地，唤起世界人民对战争和旱灾的关注。</a:t>
                </a:r>
                <a:endParaRPr kumimoji="1" lang="zh-CN" altLang="en-US" sz="2400" dirty="0">
                  <a:solidFill>
                    <a:srgbClr val="000000"/>
                  </a:solidFill>
                  <a:latin typeface="华文行楷" pitchFamily="2" charset="-122"/>
                  <a:ea typeface="华文行楷" pitchFamily="2" charset="-122"/>
                  <a:cs typeface="华文新魏" pitchFamily="2" charset="-122"/>
                </a:endParaRPr>
              </a:p>
            </p:txBody>
          </p:sp>
        </p:grpSp>
        <p:sp>
          <p:nvSpPr>
            <p:cNvPr id="34" name="Freeform 6"/>
            <p:cNvSpPr>
              <a:spLocks/>
            </p:cNvSpPr>
            <p:nvPr/>
          </p:nvSpPr>
          <p:spPr bwMode="auto">
            <a:xfrm rot="822209">
              <a:off x="4646507" y="1796369"/>
              <a:ext cx="4401074" cy="2603916"/>
            </a:xfrm>
            <a:custGeom>
              <a:avLst/>
              <a:gdLst>
                <a:gd name="T0" fmla="*/ 2049640 w 2279"/>
                <a:gd name="T1" fmla="*/ 0 h 2211"/>
                <a:gd name="T2" fmla="*/ 2083225 w 2279"/>
                <a:gd name="T3" fmla="*/ 351714 h 2211"/>
                <a:gd name="T4" fmla="*/ 2083225 w 2279"/>
                <a:gd name="T5" fmla="*/ 351714 h 2211"/>
                <a:gd name="T6" fmla="*/ 2086957 w 2279"/>
                <a:gd name="T7" fmla="*/ 407689 h 2211"/>
                <a:gd name="T8" fmla="*/ 2091622 w 2279"/>
                <a:gd name="T9" fmla="*/ 548561 h 2211"/>
                <a:gd name="T10" fmla="*/ 2096286 w 2279"/>
                <a:gd name="T11" fmla="*/ 732348 h 2211"/>
                <a:gd name="T12" fmla="*/ 2098152 w 2279"/>
                <a:gd name="T13" fmla="*/ 826573 h 2211"/>
                <a:gd name="T14" fmla="*/ 2098152 w 2279"/>
                <a:gd name="T15" fmla="*/ 918000 h 2211"/>
                <a:gd name="T16" fmla="*/ 2098152 w 2279"/>
                <a:gd name="T17" fmla="*/ 918000 h 2211"/>
                <a:gd name="T18" fmla="*/ 2098152 w 2279"/>
                <a:gd name="T19" fmla="*/ 1029019 h 2211"/>
                <a:gd name="T20" fmla="*/ 2101884 w 2279"/>
                <a:gd name="T21" fmla="*/ 1180153 h 2211"/>
                <a:gd name="T22" fmla="*/ 2111213 w 2279"/>
                <a:gd name="T23" fmla="*/ 1530933 h 2211"/>
                <a:gd name="T24" fmla="*/ 2126140 w 2279"/>
                <a:gd name="T25" fmla="*/ 1971275 h 2211"/>
                <a:gd name="T26" fmla="*/ 2126140 w 2279"/>
                <a:gd name="T27" fmla="*/ 1971275 h 2211"/>
                <a:gd name="T28" fmla="*/ 1766963 w 2279"/>
                <a:gd name="T29" fmla="*/ 1991800 h 2211"/>
                <a:gd name="T30" fmla="*/ 1076597 w 2279"/>
                <a:gd name="T31" fmla="*/ 2029117 h 2211"/>
                <a:gd name="T32" fmla="*/ 1076597 w 2279"/>
                <a:gd name="T33" fmla="*/ 2029117 h 2211"/>
                <a:gd name="T34" fmla="*/ 905872 w 2279"/>
                <a:gd name="T35" fmla="*/ 2037513 h 2211"/>
                <a:gd name="T36" fmla="*/ 728616 w 2279"/>
                <a:gd name="T37" fmla="*/ 2045909 h 2211"/>
                <a:gd name="T38" fmla="*/ 555091 w 2279"/>
                <a:gd name="T39" fmla="*/ 2051507 h 2211"/>
                <a:gd name="T40" fmla="*/ 392762 w 2279"/>
                <a:gd name="T41" fmla="*/ 2056172 h 2211"/>
                <a:gd name="T42" fmla="*/ 139006 w 2279"/>
                <a:gd name="T43" fmla="*/ 2060836 h 2211"/>
                <a:gd name="T44" fmla="*/ 40116 w 2279"/>
                <a:gd name="T45" fmla="*/ 2062702 h 2211"/>
                <a:gd name="T46" fmla="*/ 40116 w 2279"/>
                <a:gd name="T47" fmla="*/ 2062702 h 2211"/>
                <a:gd name="T48" fmla="*/ 34518 w 2279"/>
                <a:gd name="T49" fmla="*/ 1623293 h 2211"/>
                <a:gd name="T50" fmla="*/ 29854 w 2279"/>
                <a:gd name="T51" fmla="*/ 1259452 h 2211"/>
                <a:gd name="T52" fmla="*/ 26122 w 2279"/>
                <a:gd name="T53" fmla="*/ 964647 h 2211"/>
                <a:gd name="T54" fmla="*/ 26122 w 2279"/>
                <a:gd name="T55" fmla="*/ 964647 h 2211"/>
                <a:gd name="T56" fmla="*/ 19591 w 2279"/>
                <a:gd name="T57" fmla="*/ 755671 h 2211"/>
                <a:gd name="T58" fmla="*/ 13061 w 2279"/>
                <a:gd name="T59" fmla="*/ 582147 h 2211"/>
                <a:gd name="T60" fmla="*/ 6530 w 2279"/>
                <a:gd name="T61" fmla="*/ 416085 h 2211"/>
                <a:gd name="T62" fmla="*/ 0 w 2279"/>
                <a:gd name="T63" fmla="*/ 119415 h 2211"/>
                <a:gd name="T64" fmla="*/ 2049640 w 2279"/>
                <a:gd name="T65" fmla="*/ 0 h 221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279"/>
                <a:gd name="T100" fmla="*/ 0 h 2211"/>
                <a:gd name="T101" fmla="*/ 2279 w 2279"/>
                <a:gd name="T102" fmla="*/ 2211 h 221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279" h="2211">
                  <a:moveTo>
                    <a:pt x="2197" y="0"/>
                  </a:moveTo>
                  <a:lnTo>
                    <a:pt x="2233" y="377"/>
                  </a:lnTo>
                  <a:lnTo>
                    <a:pt x="2237" y="437"/>
                  </a:lnTo>
                  <a:lnTo>
                    <a:pt x="2242" y="588"/>
                  </a:lnTo>
                  <a:lnTo>
                    <a:pt x="2247" y="785"/>
                  </a:lnTo>
                  <a:lnTo>
                    <a:pt x="2249" y="886"/>
                  </a:lnTo>
                  <a:lnTo>
                    <a:pt x="2249" y="984"/>
                  </a:lnTo>
                  <a:lnTo>
                    <a:pt x="2249" y="1103"/>
                  </a:lnTo>
                  <a:lnTo>
                    <a:pt x="2253" y="1265"/>
                  </a:lnTo>
                  <a:lnTo>
                    <a:pt x="2263" y="1641"/>
                  </a:lnTo>
                  <a:lnTo>
                    <a:pt x="2279" y="2113"/>
                  </a:lnTo>
                  <a:lnTo>
                    <a:pt x="1894" y="2135"/>
                  </a:lnTo>
                  <a:lnTo>
                    <a:pt x="1154" y="2175"/>
                  </a:lnTo>
                  <a:lnTo>
                    <a:pt x="971" y="2184"/>
                  </a:lnTo>
                  <a:lnTo>
                    <a:pt x="781" y="2193"/>
                  </a:lnTo>
                  <a:lnTo>
                    <a:pt x="595" y="2199"/>
                  </a:lnTo>
                  <a:lnTo>
                    <a:pt x="421" y="2204"/>
                  </a:lnTo>
                  <a:lnTo>
                    <a:pt x="149" y="2209"/>
                  </a:lnTo>
                  <a:lnTo>
                    <a:pt x="43" y="2211"/>
                  </a:lnTo>
                  <a:lnTo>
                    <a:pt x="37" y="1740"/>
                  </a:lnTo>
                  <a:lnTo>
                    <a:pt x="32" y="1350"/>
                  </a:lnTo>
                  <a:lnTo>
                    <a:pt x="28" y="1034"/>
                  </a:lnTo>
                  <a:lnTo>
                    <a:pt x="21" y="810"/>
                  </a:lnTo>
                  <a:lnTo>
                    <a:pt x="14" y="624"/>
                  </a:lnTo>
                  <a:lnTo>
                    <a:pt x="7" y="446"/>
                  </a:lnTo>
                  <a:lnTo>
                    <a:pt x="0" y="128"/>
                  </a:lnTo>
                  <a:lnTo>
                    <a:pt x="2197" y="0"/>
                  </a:lnTo>
                  <a:close/>
                </a:path>
              </a:pathLst>
            </a:custGeom>
            <a:noFill/>
            <a:ln w="9525">
              <a:solidFill>
                <a:srgbClr val="71AE0E"/>
              </a:solidFill>
              <a:round/>
              <a:headEnd/>
              <a:tailEnd/>
            </a:ln>
            <a:effectLst>
              <a:glow rad="228600">
                <a:schemeClr val="accent3">
                  <a:satMod val="175000"/>
                  <a:alpha val="40000"/>
                </a:schemeClr>
              </a:glow>
            </a:effectLst>
          </p:spPr>
          <p:txBody>
            <a:bodyPr/>
            <a:lstStyle/>
            <a:p>
              <a:pPr fontAlgn="auto">
                <a:spcBef>
                  <a:spcPts val="0"/>
                </a:spcBef>
                <a:spcAft>
                  <a:spcPts val="0"/>
                </a:spcAft>
                <a:defRPr/>
              </a:pPr>
              <a:r>
                <a:rPr kumimoji="1" lang="en-US" altLang="zh-CN" sz="2600" kern="0">
                  <a:solidFill>
                    <a:sysClr val="windowText" lastClr="000000"/>
                  </a:solidFill>
                  <a:latin typeface="Arial" pitchFamily="34" charset="0"/>
                  <a:ea typeface="PMingLiU" pitchFamily="18" charset="-120"/>
                </a:rPr>
                <a:t>  </a:t>
              </a:r>
            </a:p>
          </p:txBody>
        </p:sp>
      </p:grpSp>
      <p:grpSp>
        <p:nvGrpSpPr>
          <p:cNvPr id="29" name="Group 35"/>
          <p:cNvGrpSpPr>
            <a:grpSpLocks/>
          </p:cNvGrpSpPr>
          <p:nvPr/>
        </p:nvGrpSpPr>
        <p:grpSpPr bwMode="auto">
          <a:xfrm rot="-1117645">
            <a:off x="477627" y="1920438"/>
            <a:ext cx="4603696" cy="4188430"/>
            <a:chOff x="3388838" y="3384577"/>
            <a:chExt cx="1647702" cy="2151949"/>
          </a:xfrm>
        </p:grpSpPr>
        <p:grpSp>
          <p:nvGrpSpPr>
            <p:cNvPr id="30" name="Group 21"/>
            <p:cNvGrpSpPr>
              <a:grpSpLocks/>
            </p:cNvGrpSpPr>
            <p:nvPr/>
          </p:nvGrpSpPr>
          <p:grpSpPr bwMode="auto">
            <a:xfrm rot="-396937">
              <a:off x="3388838" y="3384577"/>
              <a:ext cx="1620872" cy="2028595"/>
              <a:chOff x="765551" y="426553"/>
              <a:chExt cx="1620872" cy="2028595"/>
            </a:xfrm>
          </p:grpSpPr>
          <p:sp>
            <p:nvSpPr>
              <p:cNvPr id="32" name="Freeform 6"/>
              <p:cNvSpPr>
                <a:spLocks/>
              </p:cNvSpPr>
              <p:nvPr/>
            </p:nvSpPr>
            <p:spPr bwMode="auto">
              <a:xfrm rot="346487">
                <a:off x="794233" y="654842"/>
                <a:ext cx="1592190" cy="1460708"/>
              </a:xfrm>
              <a:custGeom>
                <a:avLst/>
                <a:gdLst>
                  <a:gd name="T0" fmla="*/ 2049640 w 2279"/>
                  <a:gd name="T1" fmla="*/ 0 h 2211"/>
                  <a:gd name="T2" fmla="*/ 2083225 w 2279"/>
                  <a:gd name="T3" fmla="*/ 351714 h 2211"/>
                  <a:gd name="T4" fmla="*/ 2083225 w 2279"/>
                  <a:gd name="T5" fmla="*/ 351714 h 2211"/>
                  <a:gd name="T6" fmla="*/ 2086957 w 2279"/>
                  <a:gd name="T7" fmla="*/ 407689 h 2211"/>
                  <a:gd name="T8" fmla="*/ 2091622 w 2279"/>
                  <a:gd name="T9" fmla="*/ 548561 h 2211"/>
                  <a:gd name="T10" fmla="*/ 2096286 w 2279"/>
                  <a:gd name="T11" fmla="*/ 732348 h 2211"/>
                  <a:gd name="T12" fmla="*/ 2098152 w 2279"/>
                  <a:gd name="T13" fmla="*/ 826573 h 2211"/>
                  <a:gd name="T14" fmla="*/ 2098152 w 2279"/>
                  <a:gd name="T15" fmla="*/ 918000 h 2211"/>
                  <a:gd name="T16" fmla="*/ 2098152 w 2279"/>
                  <a:gd name="T17" fmla="*/ 918000 h 2211"/>
                  <a:gd name="T18" fmla="*/ 2098152 w 2279"/>
                  <a:gd name="T19" fmla="*/ 1029019 h 2211"/>
                  <a:gd name="T20" fmla="*/ 2101884 w 2279"/>
                  <a:gd name="T21" fmla="*/ 1180153 h 2211"/>
                  <a:gd name="T22" fmla="*/ 2111213 w 2279"/>
                  <a:gd name="T23" fmla="*/ 1530933 h 2211"/>
                  <a:gd name="T24" fmla="*/ 2126140 w 2279"/>
                  <a:gd name="T25" fmla="*/ 1971275 h 2211"/>
                  <a:gd name="T26" fmla="*/ 2126140 w 2279"/>
                  <a:gd name="T27" fmla="*/ 1971275 h 2211"/>
                  <a:gd name="T28" fmla="*/ 1766963 w 2279"/>
                  <a:gd name="T29" fmla="*/ 1991800 h 2211"/>
                  <a:gd name="T30" fmla="*/ 1076597 w 2279"/>
                  <a:gd name="T31" fmla="*/ 2029117 h 2211"/>
                  <a:gd name="T32" fmla="*/ 1076597 w 2279"/>
                  <a:gd name="T33" fmla="*/ 2029117 h 2211"/>
                  <a:gd name="T34" fmla="*/ 905872 w 2279"/>
                  <a:gd name="T35" fmla="*/ 2037513 h 2211"/>
                  <a:gd name="T36" fmla="*/ 728616 w 2279"/>
                  <a:gd name="T37" fmla="*/ 2045909 h 2211"/>
                  <a:gd name="T38" fmla="*/ 555091 w 2279"/>
                  <a:gd name="T39" fmla="*/ 2051507 h 2211"/>
                  <a:gd name="T40" fmla="*/ 392762 w 2279"/>
                  <a:gd name="T41" fmla="*/ 2056172 h 2211"/>
                  <a:gd name="T42" fmla="*/ 139006 w 2279"/>
                  <a:gd name="T43" fmla="*/ 2060836 h 2211"/>
                  <a:gd name="T44" fmla="*/ 40116 w 2279"/>
                  <a:gd name="T45" fmla="*/ 2062702 h 2211"/>
                  <a:gd name="T46" fmla="*/ 40116 w 2279"/>
                  <a:gd name="T47" fmla="*/ 2062702 h 2211"/>
                  <a:gd name="T48" fmla="*/ 34518 w 2279"/>
                  <a:gd name="T49" fmla="*/ 1623293 h 2211"/>
                  <a:gd name="T50" fmla="*/ 29854 w 2279"/>
                  <a:gd name="T51" fmla="*/ 1259452 h 2211"/>
                  <a:gd name="T52" fmla="*/ 26122 w 2279"/>
                  <a:gd name="T53" fmla="*/ 964647 h 2211"/>
                  <a:gd name="T54" fmla="*/ 26122 w 2279"/>
                  <a:gd name="T55" fmla="*/ 964647 h 2211"/>
                  <a:gd name="T56" fmla="*/ 19591 w 2279"/>
                  <a:gd name="T57" fmla="*/ 755671 h 2211"/>
                  <a:gd name="T58" fmla="*/ 13061 w 2279"/>
                  <a:gd name="T59" fmla="*/ 582147 h 2211"/>
                  <a:gd name="T60" fmla="*/ 6530 w 2279"/>
                  <a:gd name="T61" fmla="*/ 416085 h 2211"/>
                  <a:gd name="T62" fmla="*/ 0 w 2279"/>
                  <a:gd name="T63" fmla="*/ 119415 h 2211"/>
                  <a:gd name="T64" fmla="*/ 2049640 w 2279"/>
                  <a:gd name="T65" fmla="*/ 0 h 221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279"/>
                  <a:gd name="T100" fmla="*/ 0 h 2211"/>
                  <a:gd name="T101" fmla="*/ 2279 w 2279"/>
                  <a:gd name="T102" fmla="*/ 2211 h 221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279" h="2211">
                    <a:moveTo>
                      <a:pt x="2197" y="0"/>
                    </a:moveTo>
                    <a:lnTo>
                      <a:pt x="2233" y="377"/>
                    </a:lnTo>
                    <a:lnTo>
                      <a:pt x="2237" y="437"/>
                    </a:lnTo>
                    <a:lnTo>
                      <a:pt x="2242" y="588"/>
                    </a:lnTo>
                    <a:lnTo>
                      <a:pt x="2247" y="785"/>
                    </a:lnTo>
                    <a:lnTo>
                      <a:pt x="2249" y="886"/>
                    </a:lnTo>
                    <a:lnTo>
                      <a:pt x="2249" y="984"/>
                    </a:lnTo>
                    <a:lnTo>
                      <a:pt x="2249" y="1103"/>
                    </a:lnTo>
                    <a:lnTo>
                      <a:pt x="2253" y="1265"/>
                    </a:lnTo>
                    <a:lnTo>
                      <a:pt x="2263" y="1641"/>
                    </a:lnTo>
                    <a:lnTo>
                      <a:pt x="2279" y="2113"/>
                    </a:lnTo>
                    <a:lnTo>
                      <a:pt x="1894" y="2135"/>
                    </a:lnTo>
                    <a:lnTo>
                      <a:pt x="1154" y="2175"/>
                    </a:lnTo>
                    <a:lnTo>
                      <a:pt x="971" y="2184"/>
                    </a:lnTo>
                    <a:lnTo>
                      <a:pt x="781" y="2193"/>
                    </a:lnTo>
                    <a:lnTo>
                      <a:pt x="595" y="2199"/>
                    </a:lnTo>
                    <a:lnTo>
                      <a:pt x="421" y="2204"/>
                    </a:lnTo>
                    <a:lnTo>
                      <a:pt x="149" y="2209"/>
                    </a:lnTo>
                    <a:lnTo>
                      <a:pt x="43" y="2211"/>
                    </a:lnTo>
                    <a:lnTo>
                      <a:pt x="37" y="1740"/>
                    </a:lnTo>
                    <a:lnTo>
                      <a:pt x="32" y="1350"/>
                    </a:lnTo>
                    <a:lnTo>
                      <a:pt x="28" y="1034"/>
                    </a:lnTo>
                    <a:lnTo>
                      <a:pt x="21" y="810"/>
                    </a:lnTo>
                    <a:lnTo>
                      <a:pt x="14" y="624"/>
                    </a:lnTo>
                    <a:lnTo>
                      <a:pt x="7" y="446"/>
                    </a:lnTo>
                    <a:lnTo>
                      <a:pt x="0" y="128"/>
                    </a:lnTo>
                    <a:lnTo>
                      <a:pt x="2197" y="0"/>
                    </a:lnTo>
                    <a:close/>
                  </a:path>
                </a:pathLst>
              </a:custGeom>
              <a:gradFill rotWithShape="1">
                <a:gsLst>
                  <a:gs pos="0">
                    <a:srgbClr val="000000">
                      <a:alpha val="57999"/>
                    </a:srgbClr>
                  </a:gs>
                  <a:gs pos="100000">
                    <a:srgbClr val="949494">
                      <a:alpha val="0"/>
                    </a:srgbClr>
                  </a:gs>
                </a:gsLst>
                <a:lin ang="5400000" scaled="1"/>
              </a:gradFill>
              <a:ln w="9525">
                <a:noFill/>
                <a:round/>
                <a:headEnd/>
                <a:tailEnd/>
              </a:ln>
            </p:spPr>
            <p:txBody>
              <a:bodyPr/>
              <a:lstStyle/>
              <a:p>
                <a:pPr fontAlgn="auto">
                  <a:spcBef>
                    <a:spcPts val="0"/>
                  </a:spcBef>
                  <a:spcAft>
                    <a:spcPts val="0"/>
                  </a:spcAft>
                  <a:defRPr/>
                </a:pPr>
                <a:r>
                  <a:rPr kumimoji="1" lang="en-US" altLang="zh-CN" sz="1800" kern="0">
                    <a:solidFill>
                      <a:sysClr val="windowText" lastClr="000000"/>
                    </a:solidFill>
                    <a:latin typeface="Arial" pitchFamily="34" charset="0"/>
                    <a:ea typeface="PMingLiU" pitchFamily="18" charset="-120"/>
                  </a:rPr>
                  <a:t>  </a:t>
                </a:r>
              </a:p>
            </p:txBody>
          </p:sp>
          <p:sp>
            <p:nvSpPr>
              <p:cNvPr id="33" name="Freeform 6"/>
              <p:cNvSpPr>
                <a:spLocks/>
              </p:cNvSpPr>
              <p:nvPr/>
            </p:nvSpPr>
            <p:spPr bwMode="auto">
              <a:xfrm rot="485220">
                <a:off x="765551" y="426553"/>
                <a:ext cx="1613044" cy="2028595"/>
              </a:xfrm>
              <a:custGeom>
                <a:avLst/>
                <a:gdLst>
                  <a:gd name="T0" fmla="*/ 2056831 w 2279"/>
                  <a:gd name="T1" fmla="*/ 0 h 2211"/>
                  <a:gd name="T2" fmla="*/ 2090534 w 2279"/>
                  <a:gd name="T3" fmla="*/ 352947 h 2211"/>
                  <a:gd name="T4" fmla="*/ 2090534 w 2279"/>
                  <a:gd name="T5" fmla="*/ 352947 h 2211"/>
                  <a:gd name="T6" fmla="*/ 2094279 w 2279"/>
                  <a:gd name="T7" fmla="*/ 409119 h 2211"/>
                  <a:gd name="T8" fmla="*/ 2098960 w 2279"/>
                  <a:gd name="T9" fmla="*/ 550486 h 2211"/>
                  <a:gd name="T10" fmla="*/ 2103641 w 2279"/>
                  <a:gd name="T11" fmla="*/ 734917 h 2211"/>
                  <a:gd name="T12" fmla="*/ 2105513 w 2279"/>
                  <a:gd name="T13" fmla="*/ 829473 h 2211"/>
                  <a:gd name="T14" fmla="*/ 2105513 w 2279"/>
                  <a:gd name="T15" fmla="*/ 921221 h 2211"/>
                  <a:gd name="T16" fmla="*/ 2105513 w 2279"/>
                  <a:gd name="T17" fmla="*/ 921221 h 2211"/>
                  <a:gd name="T18" fmla="*/ 2105513 w 2279"/>
                  <a:gd name="T19" fmla="*/ 1032629 h 2211"/>
                  <a:gd name="T20" fmla="*/ 2109258 w 2279"/>
                  <a:gd name="T21" fmla="*/ 1184293 h 2211"/>
                  <a:gd name="T22" fmla="*/ 2118620 w 2279"/>
                  <a:gd name="T23" fmla="*/ 1536304 h 2211"/>
                  <a:gd name="T24" fmla="*/ 2133599 w 2279"/>
                  <a:gd name="T25" fmla="*/ 1978190 h 2211"/>
                  <a:gd name="T26" fmla="*/ 2133599 w 2279"/>
                  <a:gd name="T27" fmla="*/ 1978190 h 2211"/>
                  <a:gd name="T28" fmla="*/ 1773162 w 2279"/>
                  <a:gd name="T29" fmla="*/ 1998787 h 2211"/>
                  <a:gd name="T30" fmla="*/ 1080374 w 2279"/>
                  <a:gd name="T31" fmla="*/ 2036235 h 2211"/>
                  <a:gd name="T32" fmla="*/ 1080374 w 2279"/>
                  <a:gd name="T33" fmla="*/ 2036235 h 2211"/>
                  <a:gd name="T34" fmla="*/ 909050 w 2279"/>
                  <a:gd name="T35" fmla="*/ 2044661 h 2211"/>
                  <a:gd name="T36" fmla="*/ 731172 w 2279"/>
                  <a:gd name="T37" fmla="*/ 2053086 h 2211"/>
                  <a:gd name="T38" fmla="*/ 557039 w 2279"/>
                  <a:gd name="T39" fmla="*/ 2058704 h 2211"/>
                  <a:gd name="T40" fmla="*/ 394140 w 2279"/>
                  <a:gd name="T41" fmla="*/ 2063385 h 2211"/>
                  <a:gd name="T42" fmla="*/ 139494 w 2279"/>
                  <a:gd name="T43" fmla="*/ 2068066 h 2211"/>
                  <a:gd name="T44" fmla="*/ 40257 w 2279"/>
                  <a:gd name="T45" fmla="*/ 2069938 h 2211"/>
                  <a:gd name="T46" fmla="*/ 40257 w 2279"/>
                  <a:gd name="T47" fmla="*/ 2069938 h 2211"/>
                  <a:gd name="T48" fmla="*/ 34639 w 2279"/>
                  <a:gd name="T49" fmla="*/ 1628988 h 2211"/>
                  <a:gd name="T50" fmla="*/ 29958 w 2279"/>
                  <a:gd name="T51" fmla="*/ 1263870 h 2211"/>
                  <a:gd name="T52" fmla="*/ 26214 w 2279"/>
                  <a:gd name="T53" fmla="*/ 968031 h 2211"/>
                  <a:gd name="T54" fmla="*/ 26214 w 2279"/>
                  <a:gd name="T55" fmla="*/ 968031 h 2211"/>
                  <a:gd name="T56" fmla="*/ 19660 w 2279"/>
                  <a:gd name="T57" fmla="*/ 758322 h 2211"/>
                  <a:gd name="T58" fmla="*/ 13107 w 2279"/>
                  <a:gd name="T59" fmla="*/ 584189 h 2211"/>
                  <a:gd name="T60" fmla="*/ 6553 w 2279"/>
                  <a:gd name="T61" fmla="*/ 417545 h 2211"/>
                  <a:gd name="T62" fmla="*/ 0 w 2279"/>
                  <a:gd name="T63" fmla="*/ 119834 h 2211"/>
                  <a:gd name="T64" fmla="*/ 2056831 w 2279"/>
                  <a:gd name="T65" fmla="*/ 0 h 221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279"/>
                  <a:gd name="T100" fmla="*/ 0 h 2211"/>
                  <a:gd name="T101" fmla="*/ 2279 w 2279"/>
                  <a:gd name="T102" fmla="*/ 2211 h 221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279" h="2211">
                    <a:moveTo>
                      <a:pt x="2197" y="0"/>
                    </a:moveTo>
                    <a:lnTo>
                      <a:pt x="2233" y="377"/>
                    </a:lnTo>
                    <a:lnTo>
                      <a:pt x="2237" y="437"/>
                    </a:lnTo>
                    <a:lnTo>
                      <a:pt x="2242" y="588"/>
                    </a:lnTo>
                    <a:lnTo>
                      <a:pt x="2247" y="785"/>
                    </a:lnTo>
                    <a:lnTo>
                      <a:pt x="2249" y="886"/>
                    </a:lnTo>
                    <a:lnTo>
                      <a:pt x="2249" y="984"/>
                    </a:lnTo>
                    <a:lnTo>
                      <a:pt x="2249" y="1103"/>
                    </a:lnTo>
                    <a:lnTo>
                      <a:pt x="2253" y="1265"/>
                    </a:lnTo>
                    <a:lnTo>
                      <a:pt x="2263" y="1641"/>
                    </a:lnTo>
                    <a:lnTo>
                      <a:pt x="2279" y="2113"/>
                    </a:lnTo>
                    <a:lnTo>
                      <a:pt x="1894" y="2135"/>
                    </a:lnTo>
                    <a:lnTo>
                      <a:pt x="1154" y="2175"/>
                    </a:lnTo>
                    <a:lnTo>
                      <a:pt x="971" y="2184"/>
                    </a:lnTo>
                    <a:lnTo>
                      <a:pt x="781" y="2193"/>
                    </a:lnTo>
                    <a:lnTo>
                      <a:pt x="595" y="2199"/>
                    </a:lnTo>
                    <a:lnTo>
                      <a:pt x="421" y="2204"/>
                    </a:lnTo>
                    <a:lnTo>
                      <a:pt x="149" y="2209"/>
                    </a:lnTo>
                    <a:lnTo>
                      <a:pt x="43" y="2211"/>
                    </a:lnTo>
                    <a:lnTo>
                      <a:pt x="37" y="1740"/>
                    </a:lnTo>
                    <a:lnTo>
                      <a:pt x="32" y="1350"/>
                    </a:lnTo>
                    <a:lnTo>
                      <a:pt x="28" y="1034"/>
                    </a:lnTo>
                    <a:lnTo>
                      <a:pt x="21" y="810"/>
                    </a:lnTo>
                    <a:lnTo>
                      <a:pt x="14" y="624"/>
                    </a:lnTo>
                    <a:lnTo>
                      <a:pt x="7" y="446"/>
                    </a:lnTo>
                    <a:lnTo>
                      <a:pt x="0" y="128"/>
                    </a:lnTo>
                    <a:lnTo>
                      <a:pt x="2197" y="0"/>
                    </a:lnTo>
                    <a:close/>
                  </a:path>
                </a:pathLst>
              </a:custGeom>
              <a:blipFill>
                <a:blip r:embed="rId4" cstate="print"/>
                <a:tile tx="0" ty="0" sx="100000" sy="100000" flip="none" algn="tl"/>
              </a:blipFill>
              <a:ln w="9525">
                <a:noFill/>
                <a:round/>
                <a:headEnd/>
                <a:tailEnd/>
              </a:ln>
            </p:spPr>
            <p:txBody>
              <a:bodyPr/>
              <a:lstStyle/>
              <a:p>
                <a:pPr fontAlgn="auto">
                  <a:spcBef>
                    <a:spcPts val="0"/>
                  </a:spcBef>
                  <a:spcAft>
                    <a:spcPts val="0"/>
                  </a:spcAft>
                  <a:defRPr/>
                </a:pPr>
                <a:endParaRPr lang="zh-CN" altLang="en-US" sz="1800" kern="0">
                  <a:solidFill>
                    <a:srgbClr val="8E0000"/>
                  </a:solidFill>
                  <a:latin typeface="Arial" pitchFamily="34" charset="0"/>
                  <a:ea typeface="楷体_GB2312" pitchFamily="49" charset="-122"/>
                </a:endParaRPr>
              </a:p>
            </p:txBody>
          </p:sp>
        </p:grpSp>
        <p:sp>
          <p:nvSpPr>
            <p:cNvPr id="31" name="TextBox 28"/>
            <p:cNvSpPr txBox="1">
              <a:spLocks noChangeArrowheads="1"/>
            </p:cNvSpPr>
            <p:nvPr/>
          </p:nvSpPr>
          <p:spPr bwMode="auto">
            <a:xfrm rot="21540000">
              <a:off x="3409714" y="3401761"/>
              <a:ext cx="1626826" cy="2134765"/>
            </a:xfrm>
            <a:prstGeom prst="rect">
              <a:avLst/>
            </a:prstGeom>
            <a:noFill/>
            <a:ln w="9525">
              <a:noFill/>
              <a:miter lim="800000"/>
              <a:headEnd/>
              <a:tailEnd/>
            </a:ln>
          </p:spPr>
          <p:txBody>
            <a:bodyPr wrap="square">
              <a:spAutoFit/>
            </a:bodyPr>
            <a:lstStyle/>
            <a:p>
              <a:pPr marL="361950" indent="-361950"/>
              <a:r>
                <a:rPr kumimoji="1" lang="en-US" altLang="zh-CN" sz="2400" dirty="0" smtClean="0">
                  <a:solidFill>
                    <a:srgbClr val="8E0000"/>
                  </a:solidFill>
                  <a:latin typeface="Helvetica"/>
                  <a:ea typeface="楷体"/>
                  <a:cs typeface="华文新魏" pitchFamily="2" charset="-122"/>
                </a:rPr>
                <a:t>b. From Bangladesh, … to Somalia, Audrey Hepburn traveled representing UNICEF, making over 50 emotionally draining and physically dangerous missions into bleak destinations to raise world awareness of wars and droughts. (Para.10, L5)</a:t>
              </a:r>
            </a:p>
            <a:p>
              <a:pPr marL="361950" indent="-361950" algn="just" eaLnBrk="0" hangingPunct="0"/>
              <a:endParaRPr kumimoji="1" lang="en-US" altLang="zh-CN" sz="2400" dirty="0">
                <a:solidFill>
                  <a:srgbClr val="8E0000"/>
                </a:solidFill>
                <a:latin typeface="Helvetica"/>
                <a:ea typeface="楷体"/>
                <a:cs typeface="华文新魏" pitchFamily="2" charset="-122"/>
              </a:endParaRPr>
            </a:p>
          </p:txBody>
        </p:sp>
      </p:grpSp>
      <p:grpSp>
        <p:nvGrpSpPr>
          <p:cNvPr id="14" name="组合 13"/>
          <p:cNvGrpSpPr>
            <a:grpSpLocks/>
          </p:cNvGrpSpPr>
          <p:nvPr/>
        </p:nvGrpSpPr>
        <p:grpSpPr bwMode="auto">
          <a:xfrm>
            <a:off x="-14288" y="44450"/>
            <a:ext cx="7983538" cy="1152525"/>
            <a:chOff x="-14288" y="-27384"/>
            <a:chExt cx="7982940" cy="1152525"/>
          </a:xfrm>
        </p:grpSpPr>
        <p:pic>
          <p:nvPicPr>
            <p:cNvPr id="15" name="Picture 2"/>
            <p:cNvPicPr>
              <a:picLocks noChangeAspect="1" noChangeArrowheads="1"/>
            </p:cNvPicPr>
            <p:nvPr/>
          </p:nvPicPr>
          <p:blipFill>
            <a:blip r:embed="rId5"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9" name="TextBox 18">
              <a:hlinkClick r:id="rId6" action="ppaction://hlinksldjump"/>
            </p:cNvPr>
            <p:cNvSpPr txBox="1"/>
            <p:nvPr/>
          </p:nvSpPr>
          <p:spPr>
            <a:xfrm>
              <a:off x="192073" y="471091"/>
              <a:ext cx="2508062" cy="430213"/>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20" name="矩形 19"/>
            <p:cNvSpPr/>
            <p:nvPr/>
          </p:nvSpPr>
          <p:spPr>
            <a:xfrm>
              <a:off x="4130365" y="559991"/>
              <a:ext cx="3838287"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Language appreciation</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1511767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1000" fill="hold"/>
                                        <p:tgtEl>
                                          <p:spTgt spid="29"/>
                                        </p:tgtEl>
                                        <p:attrNameLst>
                                          <p:attrName>ppt_w</p:attrName>
                                        </p:attrNameLst>
                                      </p:cBhvr>
                                      <p:tavLst>
                                        <p:tav tm="0">
                                          <p:val>
                                            <p:strVal val="#ppt_w*0.70"/>
                                          </p:val>
                                        </p:tav>
                                        <p:tav tm="100000">
                                          <p:val>
                                            <p:strVal val="#ppt_w"/>
                                          </p:val>
                                        </p:tav>
                                      </p:tavLst>
                                    </p:anim>
                                    <p:anim calcmode="lin" valueType="num">
                                      <p:cBhvr>
                                        <p:cTn id="8" dur="1000" fill="hold"/>
                                        <p:tgtEl>
                                          <p:spTgt spid="29"/>
                                        </p:tgtEl>
                                        <p:attrNameLst>
                                          <p:attrName>ppt_h</p:attrName>
                                        </p:attrNameLst>
                                      </p:cBhvr>
                                      <p:tavLst>
                                        <p:tav tm="0">
                                          <p:val>
                                            <p:strVal val="#ppt_h"/>
                                          </p:val>
                                        </p:tav>
                                        <p:tav tm="100000">
                                          <p:val>
                                            <p:strVal val="#ppt_h"/>
                                          </p:val>
                                        </p:tav>
                                      </p:tavLst>
                                    </p:anim>
                                    <p:animEffect transition="in" filter="fade">
                                      <p:cBhvr>
                                        <p:cTn id="9" dur="1000"/>
                                        <p:tgtEl>
                                          <p:spTgt spid="29"/>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nodeType="click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p:cTn id="14" dur="1000" fill="hold"/>
                                        <p:tgtEl>
                                          <p:spTgt spid="13"/>
                                        </p:tgtEl>
                                        <p:attrNameLst>
                                          <p:attrName>ppt_w</p:attrName>
                                        </p:attrNameLst>
                                      </p:cBhvr>
                                      <p:tavLst>
                                        <p:tav tm="0">
                                          <p:val>
                                            <p:strVal val="#ppt_w*0.70"/>
                                          </p:val>
                                        </p:tav>
                                        <p:tav tm="100000">
                                          <p:val>
                                            <p:strVal val="#ppt_w"/>
                                          </p:val>
                                        </p:tav>
                                      </p:tavLst>
                                    </p:anim>
                                    <p:anim calcmode="lin" valueType="num">
                                      <p:cBhvr>
                                        <p:cTn id="15" dur="1000" fill="hold"/>
                                        <p:tgtEl>
                                          <p:spTgt spid="13"/>
                                        </p:tgtEl>
                                        <p:attrNameLst>
                                          <p:attrName>ppt_h</p:attrName>
                                        </p:attrNameLst>
                                      </p:cBhvr>
                                      <p:tavLst>
                                        <p:tav tm="0">
                                          <p:val>
                                            <p:strVal val="#ppt_h"/>
                                          </p:val>
                                        </p:tav>
                                        <p:tav tm="100000">
                                          <p:val>
                                            <p:strVal val="#ppt_h"/>
                                          </p:val>
                                        </p:tav>
                                      </p:tavLst>
                                    </p:anim>
                                    <p:animEffect transition="in" filter="fade">
                                      <p:cBhvr>
                                        <p:cTn id="16"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alphaModFix amt="15000"/>
            <a:lum/>
          </a:blip>
          <a:srcRect/>
          <a:stretch>
            <a:fillRect l="14000" t="7000" r="-5000" b="-11000"/>
          </a:stretch>
        </a:blipFill>
        <a:effectLst/>
      </p:bgPr>
    </p:bg>
    <p:spTree>
      <p:nvGrpSpPr>
        <p:cNvPr id="1" name=""/>
        <p:cNvGrpSpPr/>
        <p:nvPr/>
      </p:nvGrpSpPr>
      <p:grpSpPr>
        <a:xfrm>
          <a:off x="0" y="0"/>
          <a:ext cx="0" cy="0"/>
          <a:chOff x="0" y="0"/>
          <a:chExt cx="0" cy="0"/>
        </a:xfrm>
      </p:grpSpPr>
      <p:grpSp>
        <p:nvGrpSpPr>
          <p:cNvPr id="13" name="组合 12"/>
          <p:cNvGrpSpPr/>
          <p:nvPr/>
        </p:nvGrpSpPr>
        <p:grpSpPr>
          <a:xfrm>
            <a:off x="5110052" y="1424146"/>
            <a:ext cx="3730062" cy="2339636"/>
            <a:chOff x="5110052" y="1424146"/>
            <a:chExt cx="3730062" cy="2339636"/>
          </a:xfrm>
        </p:grpSpPr>
        <p:grpSp>
          <p:nvGrpSpPr>
            <p:cNvPr id="18" name="Group 35"/>
            <p:cNvGrpSpPr>
              <a:grpSpLocks/>
            </p:cNvGrpSpPr>
            <p:nvPr/>
          </p:nvGrpSpPr>
          <p:grpSpPr bwMode="auto">
            <a:xfrm rot="872659">
              <a:off x="5297579" y="1424146"/>
              <a:ext cx="3448881" cy="2171699"/>
              <a:chOff x="3386714" y="3573094"/>
              <a:chExt cx="1741591" cy="1314597"/>
            </a:xfrm>
          </p:grpSpPr>
          <p:sp>
            <p:nvSpPr>
              <p:cNvPr id="25" name="Freeform 6"/>
              <p:cNvSpPr>
                <a:spLocks/>
              </p:cNvSpPr>
              <p:nvPr/>
            </p:nvSpPr>
            <p:spPr bwMode="auto">
              <a:xfrm rot="88283">
                <a:off x="3386714" y="3573094"/>
                <a:ext cx="1741591" cy="1314597"/>
              </a:xfrm>
              <a:custGeom>
                <a:avLst/>
                <a:gdLst>
                  <a:gd name="T0" fmla="*/ 2056831 w 2279"/>
                  <a:gd name="T1" fmla="*/ 0 h 2211"/>
                  <a:gd name="T2" fmla="*/ 2090534 w 2279"/>
                  <a:gd name="T3" fmla="*/ 352947 h 2211"/>
                  <a:gd name="T4" fmla="*/ 2090534 w 2279"/>
                  <a:gd name="T5" fmla="*/ 352947 h 2211"/>
                  <a:gd name="T6" fmla="*/ 2094279 w 2279"/>
                  <a:gd name="T7" fmla="*/ 409119 h 2211"/>
                  <a:gd name="T8" fmla="*/ 2098960 w 2279"/>
                  <a:gd name="T9" fmla="*/ 550486 h 2211"/>
                  <a:gd name="T10" fmla="*/ 2103641 w 2279"/>
                  <a:gd name="T11" fmla="*/ 734917 h 2211"/>
                  <a:gd name="T12" fmla="*/ 2105513 w 2279"/>
                  <a:gd name="T13" fmla="*/ 829473 h 2211"/>
                  <a:gd name="T14" fmla="*/ 2105513 w 2279"/>
                  <a:gd name="T15" fmla="*/ 921221 h 2211"/>
                  <a:gd name="T16" fmla="*/ 2105513 w 2279"/>
                  <a:gd name="T17" fmla="*/ 921221 h 2211"/>
                  <a:gd name="T18" fmla="*/ 2105513 w 2279"/>
                  <a:gd name="T19" fmla="*/ 1032629 h 2211"/>
                  <a:gd name="T20" fmla="*/ 2109258 w 2279"/>
                  <a:gd name="T21" fmla="*/ 1184293 h 2211"/>
                  <a:gd name="T22" fmla="*/ 2118620 w 2279"/>
                  <a:gd name="T23" fmla="*/ 1536304 h 2211"/>
                  <a:gd name="T24" fmla="*/ 2133599 w 2279"/>
                  <a:gd name="T25" fmla="*/ 1978190 h 2211"/>
                  <a:gd name="T26" fmla="*/ 2133599 w 2279"/>
                  <a:gd name="T27" fmla="*/ 1978190 h 2211"/>
                  <a:gd name="T28" fmla="*/ 1773162 w 2279"/>
                  <a:gd name="T29" fmla="*/ 1998787 h 2211"/>
                  <a:gd name="T30" fmla="*/ 1080374 w 2279"/>
                  <a:gd name="T31" fmla="*/ 2036235 h 2211"/>
                  <a:gd name="T32" fmla="*/ 1080374 w 2279"/>
                  <a:gd name="T33" fmla="*/ 2036235 h 2211"/>
                  <a:gd name="T34" fmla="*/ 909050 w 2279"/>
                  <a:gd name="T35" fmla="*/ 2044661 h 2211"/>
                  <a:gd name="T36" fmla="*/ 731172 w 2279"/>
                  <a:gd name="T37" fmla="*/ 2053086 h 2211"/>
                  <a:gd name="T38" fmla="*/ 557039 w 2279"/>
                  <a:gd name="T39" fmla="*/ 2058704 h 2211"/>
                  <a:gd name="T40" fmla="*/ 394140 w 2279"/>
                  <a:gd name="T41" fmla="*/ 2063385 h 2211"/>
                  <a:gd name="T42" fmla="*/ 139494 w 2279"/>
                  <a:gd name="T43" fmla="*/ 2068066 h 2211"/>
                  <a:gd name="T44" fmla="*/ 40257 w 2279"/>
                  <a:gd name="T45" fmla="*/ 2069938 h 2211"/>
                  <a:gd name="T46" fmla="*/ 40257 w 2279"/>
                  <a:gd name="T47" fmla="*/ 2069938 h 2211"/>
                  <a:gd name="T48" fmla="*/ 34639 w 2279"/>
                  <a:gd name="T49" fmla="*/ 1628988 h 2211"/>
                  <a:gd name="T50" fmla="*/ 29958 w 2279"/>
                  <a:gd name="T51" fmla="*/ 1263870 h 2211"/>
                  <a:gd name="T52" fmla="*/ 26214 w 2279"/>
                  <a:gd name="T53" fmla="*/ 968031 h 2211"/>
                  <a:gd name="T54" fmla="*/ 26214 w 2279"/>
                  <a:gd name="T55" fmla="*/ 968031 h 2211"/>
                  <a:gd name="T56" fmla="*/ 19660 w 2279"/>
                  <a:gd name="T57" fmla="*/ 758322 h 2211"/>
                  <a:gd name="T58" fmla="*/ 13107 w 2279"/>
                  <a:gd name="T59" fmla="*/ 584189 h 2211"/>
                  <a:gd name="T60" fmla="*/ 6553 w 2279"/>
                  <a:gd name="T61" fmla="*/ 417545 h 2211"/>
                  <a:gd name="T62" fmla="*/ 0 w 2279"/>
                  <a:gd name="T63" fmla="*/ 119834 h 2211"/>
                  <a:gd name="T64" fmla="*/ 2056831 w 2279"/>
                  <a:gd name="T65" fmla="*/ 0 h 221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279"/>
                  <a:gd name="T100" fmla="*/ 0 h 2211"/>
                  <a:gd name="T101" fmla="*/ 2279 w 2279"/>
                  <a:gd name="T102" fmla="*/ 2211 h 221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279" h="2211">
                    <a:moveTo>
                      <a:pt x="2197" y="0"/>
                    </a:moveTo>
                    <a:lnTo>
                      <a:pt x="2233" y="377"/>
                    </a:lnTo>
                    <a:lnTo>
                      <a:pt x="2237" y="437"/>
                    </a:lnTo>
                    <a:lnTo>
                      <a:pt x="2242" y="588"/>
                    </a:lnTo>
                    <a:lnTo>
                      <a:pt x="2247" y="785"/>
                    </a:lnTo>
                    <a:lnTo>
                      <a:pt x="2249" y="886"/>
                    </a:lnTo>
                    <a:lnTo>
                      <a:pt x="2249" y="984"/>
                    </a:lnTo>
                    <a:lnTo>
                      <a:pt x="2249" y="1103"/>
                    </a:lnTo>
                    <a:lnTo>
                      <a:pt x="2253" y="1265"/>
                    </a:lnTo>
                    <a:lnTo>
                      <a:pt x="2263" y="1641"/>
                    </a:lnTo>
                    <a:lnTo>
                      <a:pt x="2279" y="2113"/>
                    </a:lnTo>
                    <a:lnTo>
                      <a:pt x="1894" y="2135"/>
                    </a:lnTo>
                    <a:lnTo>
                      <a:pt x="1154" y="2175"/>
                    </a:lnTo>
                    <a:lnTo>
                      <a:pt x="971" y="2184"/>
                    </a:lnTo>
                    <a:lnTo>
                      <a:pt x="781" y="2193"/>
                    </a:lnTo>
                    <a:lnTo>
                      <a:pt x="595" y="2199"/>
                    </a:lnTo>
                    <a:lnTo>
                      <a:pt x="421" y="2204"/>
                    </a:lnTo>
                    <a:lnTo>
                      <a:pt x="149" y="2209"/>
                    </a:lnTo>
                    <a:lnTo>
                      <a:pt x="43" y="2211"/>
                    </a:lnTo>
                    <a:lnTo>
                      <a:pt x="37" y="1740"/>
                    </a:lnTo>
                    <a:lnTo>
                      <a:pt x="32" y="1350"/>
                    </a:lnTo>
                    <a:lnTo>
                      <a:pt x="28" y="1034"/>
                    </a:lnTo>
                    <a:lnTo>
                      <a:pt x="21" y="810"/>
                    </a:lnTo>
                    <a:lnTo>
                      <a:pt x="14" y="624"/>
                    </a:lnTo>
                    <a:lnTo>
                      <a:pt x="7" y="446"/>
                    </a:lnTo>
                    <a:lnTo>
                      <a:pt x="0" y="128"/>
                    </a:lnTo>
                    <a:lnTo>
                      <a:pt x="2197" y="0"/>
                    </a:lnTo>
                    <a:close/>
                  </a:path>
                </a:pathLst>
              </a:custGeom>
              <a:noFill/>
              <a:ln w="9525">
                <a:noFill/>
                <a:round/>
                <a:headEnd/>
                <a:tailEnd/>
              </a:ln>
            </p:spPr>
            <p:txBody>
              <a:bodyPr/>
              <a:lstStyle/>
              <a:p>
                <a:pPr fontAlgn="auto">
                  <a:spcBef>
                    <a:spcPts val="0"/>
                  </a:spcBef>
                  <a:spcAft>
                    <a:spcPts val="0"/>
                  </a:spcAft>
                  <a:defRPr/>
                </a:pPr>
                <a:endParaRPr lang="zh-CN" altLang="en-US" sz="2600" kern="0">
                  <a:solidFill>
                    <a:srgbClr val="99CC00"/>
                  </a:solidFill>
                  <a:latin typeface="Arial" pitchFamily="34" charset="0"/>
                  <a:ea typeface="楷体_GB2312" pitchFamily="49" charset="-122"/>
                </a:endParaRPr>
              </a:p>
            </p:txBody>
          </p:sp>
          <p:sp>
            <p:nvSpPr>
              <p:cNvPr id="23" name="TextBox 28"/>
              <p:cNvSpPr txBox="1">
                <a:spLocks noChangeArrowheads="1"/>
              </p:cNvSpPr>
              <p:nvPr/>
            </p:nvSpPr>
            <p:spPr bwMode="auto">
              <a:xfrm rot="21540000">
                <a:off x="3394288" y="3910320"/>
                <a:ext cx="1727078" cy="950164"/>
              </a:xfrm>
              <a:prstGeom prst="rect">
                <a:avLst/>
              </a:prstGeom>
              <a:noFill/>
              <a:ln w="9525">
                <a:noFill/>
                <a:miter lim="800000"/>
                <a:headEnd/>
                <a:tailEnd/>
              </a:ln>
            </p:spPr>
            <p:txBody>
              <a:bodyPr wrap="square">
                <a:spAutoFit/>
              </a:bodyPr>
              <a:lstStyle/>
              <a:p>
                <a:r>
                  <a:rPr kumimoji="1" lang="zh-CN" altLang="en-US" sz="2400" dirty="0" smtClean="0">
                    <a:solidFill>
                      <a:srgbClr val="000000"/>
                    </a:solidFill>
                    <a:latin typeface="华文行楷" pitchFamily="2" charset="-122"/>
                    <a:ea typeface="华文行楷" pitchFamily="2" charset="-122"/>
                    <a:cs typeface="华文新魏" pitchFamily="2" charset="-122"/>
                  </a:rPr>
                  <a:t>奥黛丽觉得，太多的儿童被剥夺了简单的快乐而陷入无边的痛苦之中，这是一种罪恶。</a:t>
                </a:r>
                <a:endParaRPr kumimoji="1" lang="zh-CN" altLang="en-US" sz="2400" dirty="0">
                  <a:solidFill>
                    <a:srgbClr val="000000"/>
                  </a:solidFill>
                  <a:latin typeface="华文行楷" pitchFamily="2" charset="-122"/>
                  <a:ea typeface="华文行楷" pitchFamily="2" charset="-122"/>
                  <a:cs typeface="华文新魏" pitchFamily="2" charset="-122"/>
                </a:endParaRPr>
              </a:p>
            </p:txBody>
          </p:sp>
        </p:grpSp>
        <p:sp>
          <p:nvSpPr>
            <p:cNvPr id="29" name="Freeform 6"/>
            <p:cNvSpPr>
              <a:spLocks/>
            </p:cNvSpPr>
            <p:nvPr/>
          </p:nvSpPr>
          <p:spPr bwMode="auto">
            <a:xfrm rot="822209">
              <a:off x="5110052" y="1666417"/>
              <a:ext cx="3730062" cy="2097365"/>
            </a:xfrm>
            <a:custGeom>
              <a:avLst/>
              <a:gdLst>
                <a:gd name="T0" fmla="*/ 2049640 w 2279"/>
                <a:gd name="T1" fmla="*/ 0 h 2211"/>
                <a:gd name="T2" fmla="*/ 2083225 w 2279"/>
                <a:gd name="T3" fmla="*/ 351714 h 2211"/>
                <a:gd name="T4" fmla="*/ 2083225 w 2279"/>
                <a:gd name="T5" fmla="*/ 351714 h 2211"/>
                <a:gd name="T6" fmla="*/ 2086957 w 2279"/>
                <a:gd name="T7" fmla="*/ 407689 h 2211"/>
                <a:gd name="T8" fmla="*/ 2091622 w 2279"/>
                <a:gd name="T9" fmla="*/ 548561 h 2211"/>
                <a:gd name="T10" fmla="*/ 2096286 w 2279"/>
                <a:gd name="T11" fmla="*/ 732348 h 2211"/>
                <a:gd name="T12" fmla="*/ 2098152 w 2279"/>
                <a:gd name="T13" fmla="*/ 826573 h 2211"/>
                <a:gd name="T14" fmla="*/ 2098152 w 2279"/>
                <a:gd name="T15" fmla="*/ 918000 h 2211"/>
                <a:gd name="T16" fmla="*/ 2098152 w 2279"/>
                <a:gd name="T17" fmla="*/ 918000 h 2211"/>
                <a:gd name="T18" fmla="*/ 2098152 w 2279"/>
                <a:gd name="T19" fmla="*/ 1029019 h 2211"/>
                <a:gd name="T20" fmla="*/ 2101884 w 2279"/>
                <a:gd name="T21" fmla="*/ 1180153 h 2211"/>
                <a:gd name="T22" fmla="*/ 2111213 w 2279"/>
                <a:gd name="T23" fmla="*/ 1530933 h 2211"/>
                <a:gd name="T24" fmla="*/ 2126140 w 2279"/>
                <a:gd name="T25" fmla="*/ 1971275 h 2211"/>
                <a:gd name="T26" fmla="*/ 2126140 w 2279"/>
                <a:gd name="T27" fmla="*/ 1971275 h 2211"/>
                <a:gd name="T28" fmla="*/ 1766963 w 2279"/>
                <a:gd name="T29" fmla="*/ 1991800 h 2211"/>
                <a:gd name="T30" fmla="*/ 1076597 w 2279"/>
                <a:gd name="T31" fmla="*/ 2029117 h 2211"/>
                <a:gd name="T32" fmla="*/ 1076597 w 2279"/>
                <a:gd name="T33" fmla="*/ 2029117 h 2211"/>
                <a:gd name="T34" fmla="*/ 905872 w 2279"/>
                <a:gd name="T35" fmla="*/ 2037513 h 2211"/>
                <a:gd name="T36" fmla="*/ 728616 w 2279"/>
                <a:gd name="T37" fmla="*/ 2045909 h 2211"/>
                <a:gd name="T38" fmla="*/ 555091 w 2279"/>
                <a:gd name="T39" fmla="*/ 2051507 h 2211"/>
                <a:gd name="T40" fmla="*/ 392762 w 2279"/>
                <a:gd name="T41" fmla="*/ 2056172 h 2211"/>
                <a:gd name="T42" fmla="*/ 139006 w 2279"/>
                <a:gd name="T43" fmla="*/ 2060836 h 2211"/>
                <a:gd name="T44" fmla="*/ 40116 w 2279"/>
                <a:gd name="T45" fmla="*/ 2062702 h 2211"/>
                <a:gd name="T46" fmla="*/ 40116 w 2279"/>
                <a:gd name="T47" fmla="*/ 2062702 h 2211"/>
                <a:gd name="T48" fmla="*/ 34518 w 2279"/>
                <a:gd name="T49" fmla="*/ 1623293 h 2211"/>
                <a:gd name="T50" fmla="*/ 29854 w 2279"/>
                <a:gd name="T51" fmla="*/ 1259452 h 2211"/>
                <a:gd name="T52" fmla="*/ 26122 w 2279"/>
                <a:gd name="T53" fmla="*/ 964647 h 2211"/>
                <a:gd name="T54" fmla="*/ 26122 w 2279"/>
                <a:gd name="T55" fmla="*/ 964647 h 2211"/>
                <a:gd name="T56" fmla="*/ 19591 w 2279"/>
                <a:gd name="T57" fmla="*/ 755671 h 2211"/>
                <a:gd name="T58" fmla="*/ 13061 w 2279"/>
                <a:gd name="T59" fmla="*/ 582147 h 2211"/>
                <a:gd name="T60" fmla="*/ 6530 w 2279"/>
                <a:gd name="T61" fmla="*/ 416085 h 2211"/>
                <a:gd name="T62" fmla="*/ 0 w 2279"/>
                <a:gd name="T63" fmla="*/ 119415 h 2211"/>
                <a:gd name="T64" fmla="*/ 2049640 w 2279"/>
                <a:gd name="T65" fmla="*/ 0 h 221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279"/>
                <a:gd name="T100" fmla="*/ 0 h 2211"/>
                <a:gd name="T101" fmla="*/ 2279 w 2279"/>
                <a:gd name="T102" fmla="*/ 2211 h 221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279" h="2211">
                  <a:moveTo>
                    <a:pt x="2197" y="0"/>
                  </a:moveTo>
                  <a:lnTo>
                    <a:pt x="2233" y="377"/>
                  </a:lnTo>
                  <a:lnTo>
                    <a:pt x="2237" y="437"/>
                  </a:lnTo>
                  <a:lnTo>
                    <a:pt x="2242" y="588"/>
                  </a:lnTo>
                  <a:lnTo>
                    <a:pt x="2247" y="785"/>
                  </a:lnTo>
                  <a:lnTo>
                    <a:pt x="2249" y="886"/>
                  </a:lnTo>
                  <a:lnTo>
                    <a:pt x="2249" y="984"/>
                  </a:lnTo>
                  <a:lnTo>
                    <a:pt x="2249" y="1103"/>
                  </a:lnTo>
                  <a:lnTo>
                    <a:pt x="2253" y="1265"/>
                  </a:lnTo>
                  <a:lnTo>
                    <a:pt x="2263" y="1641"/>
                  </a:lnTo>
                  <a:lnTo>
                    <a:pt x="2279" y="2113"/>
                  </a:lnTo>
                  <a:lnTo>
                    <a:pt x="1894" y="2135"/>
                  </a:lnTo>
                  <a:lnTo>
                    <a:pt x="1154" y="2175"/>
                  </a:lnTo>
                  <a:lnTo>
                    <a:pt x="971" y="2184"/>
                  </a:lnTo>
                  <a:lnTo>
                    <a:pt x="781" y="2193"/>
                  </a:lnTo>
                  <a:lnTo>
                    <a:pt x="595" y="2199"/>
                  </a:lnTo>
                  <a:lnTo>
                    <a:pt x="421" y="2204"/>
                  </a:lnTo>
                  <a:lnTo>
                    <a:pt x="149" y="2209"/>
                  </a:lnTo>
                  <a:lnTo>
                    <a:pt x="43" y="2211"/>
                  </a:lnTo>
                  <a:lnTo>
                    <a:pt x="37" y="1740"/>
                  </a:lnTo>
                  <a:lnTo>
                    <a:pt x="32" y="1350"/>
                  </a:lnTo>
                  <a:lnTo>
                    <a:pt x="28" y="1034"/>
                  </a:lnTo>
                  <a:lnTo>
                    <a:pt x="21" y="810"/>
                  </a:lnTo>
                  <a:lnTo>
                    <a:pt x="14" y="624"/>
                  </a:lnTo>
                  <a:lnTo>
                    <a:pt x="7" y="446"/>
                  </a:lnTo>
                  <a:lnTo>
                    <a:pt x="0" y="128"/>
                  </a:lnTo>
                  <a:lnTo>
                    <a:pt x="2197" y="0"/>
                  </a:lnTo>
                  <a:close/>
                </a:path>
              </a:pathLst>
            </a:custGeom>
            <a:noFill/>
            <a:ln w="9525">
              <a:solidFill>
                <a:srgbClr val="71AE0E"/>
              </a:solidFill>
              <a:round/>
              <a:headEnd/>
              <a:tailEnd/>
            </a:ln>
            <a:effectLst>
              <a:glow rad="228600">
                <a:schemeClr val="accent3">
                  <a:satMod val="175000"/>
                  <a:alpha val="40000"/>
                </a:schemeClr>
              </a:glow>
            </a:effectLst>
          </p:spPr>
          <p:txBody>
            <a:bodyPr/>
            <a:lstStyle/>
            <a:p>
              <a:pPr fontAlgn="auto">
                <a:spcBef>
                  <a:spcPts val="0"/>
                </a:spcBef>
                <a:spcAft>
                  <a:spcPts val="0"/>
                </a:spcAft>
                <a:defRPr/>
              </a:pPr>
              <a:r>
                <a:rPr kumimoji="1" lang="en-US" altLang="zh-CN" sz="2600" kern="0">
                  <a:solidFill>
                    <a:sysClr val="windowText" lastClr="000000"/>
                  </a:solidFill>
                  <a:latin typeface="Arial" pitchFamily="34" charset="0"/>
                  <a:ea typeface="PMingLiU" pitchFamily="18" charset="-120"/>
                </a:rPr>
                <a:t>  </a:t>
              </a:r>
            </a:p>
          </p:txBody>
        </p:sp>
      </p:grpSp>
      <p:grpSp>
        <p:nvGrpSpPr>
          <p:cNvPr id="26" name="Group 35"/>
          <p:cNvGrpSpPr>
            <a:grpSpLocks/>
          </p:cNvGrpSpPr>
          <p:nvPr/>
        </p:nvGrpSpPr>
        <p:grpSpPr bwMode="auto">
          <a:xfrm rot="-1117645">
            <a:off x="362922" y="2454588"/>
            <a:ext cx="4848638" cy="3164156"/>
            <a:chOff x="3396712" y="3500377"/>
            <a:chExt cx="1755764" cy="1572607"/>
          </a:xfrm>
        </p:grpSpPr>
        <p:grpSp>
          <p:nvGrpSpPr>
            <p:cNvPr id="27" name="Group 21"/>
            <p:cNvGrpSpPr>
              <a:grpSpLocks/>
            </p:cNvGrpSpPr>
            <p:nvPr/>
          </p:nvGrpSpPr>
          <p:grpSpPr bwMode="auto">
            <a:xfrm rot="-396937">
              <a:off x="3396712" y="3500377"/>
              <a:ext cx="1747969" cy="1572607"/>
              <a:chOff x="785876" y="551327"/>
              <a:chExt cx="1747969" cy="1572607"/>
            </a:xfrm>
          </p:grpSpPr>
          <p:sp>
            <p:nvSpPr>
              <p:cNvPr id="36" name="Freeform 6"/>
              <p:cNvSpPr>
                <a:spLocks/>
              </p:cNvSpPr>
              <p:nvPr/>
            </p:nvSpPr>
            <p:spPr bwMode="auto">
              <a:xfrm rot="346487">
                <a:off x="793537" y="663226"/>
                <a:ext cx="1740308" cy="1460708"/>
              </a:xfrm>
              <a:custGeom>
                <a:avLst/>
                <a:gdLst>
                  <a:gd name="T0" fmla="*/ 2049640 w 2279"/>
                  <a:gd name="T1" fmla="*/ 0 h 2211"/>
                  <a:gd name="T2" fmla="*/ 2083225 w 2279"/>
                  <a:gd name="T3" fmla="*/ 351714 h 2211"/>
                  <a:gd name="T4" fmla="*/ 2083225 w 2279"/>
                  <a:gd name="T5" fmla="*/ 351714 h 2211"/>
                  <a:gd name="T6" fmla="*/ 2086957 w 2279"/>
                  <a:gd name="T7" fmla="*/ 407689 h 2211"/>
                  <a:gd name="T8" fmla="*/ 2091622 w 2279"/>
                  <a:gd name="T9" fmla="*/ 548561 h 2211"/>
                  <a:gd name="T10" fmla="*/ 2096286 w 2279"/>
                  <a:gd name="T11" fmla="*/ 732348 h 2211"/>
                  <a:gd name="T12" fmla="*/ 2098152 w 2279"/>
                  <a:gd name="T13" fmla="*/ 826573 h 2211"/>
                  <a:gd name="T14" fmla="*/ 2098152 w 2279"/>
                  <a:gd name="T15" fmla="*/ 918000 h 2211"/>
                  <a:gd name="T16" fmla="*/ 2098152 w 2279"/>
                  <a:gd name="T17" fmla="*/ 918000 h 2211"/>
                  <a:gd name="T18" fmla="*/ 2098152 w 2279"/>
                  <a:gd name="T19" fmla="*/ 1029019 h 2211"/>
                  <a:gd name="T20" fmla="*/ 2101884 w 2279"/>
                  <a:gd name="T21" fmla="*/ 1180153 h 2211"/>
                  <a:gd name="T22" fmla="*/ 2111213 w 2279"/>
                  <a:gd name="T23" fmla="*/ 1530933 h 2211"/>
                  <a:gd name="T24" fmla="*/ 2126140 w 2279"/>
                  <a:gd name="T25" fmla="*/ 1971275 h 2211"/>
                  <a:gd name="T26" fmla="*/ 2126140 w 2279"/>
                  <a:gd name="T27" fmla="*/ 1971275 h 2211"/>
                  <a:gd name="T28" fmla="*/ 1766963 w 2279"/>
                  <a:gd name="T29" fmla="*/ 1991800 h 2211"/>
                  <a:gd name="T30" fmla="*/ 1076597 w 2279"/>
                  <a:gd name="T31" fmla="*/ 2029117 h 2211"/>
                  <a:gd name="T32" fmla="*/ 1076597 w 2279"/>
                  <a:gd name="T33" fmla="*/ 2029117 h 2211"/>
                  <a:gd name="T34" fmla="*/ 905872 w 2279"/>
                  <a:gd name="T35" fmla="*/ 2037513 h 2211"/>
                  <a:gd name="T36" fmla="*/ 728616 w 2279"/>
                  <a:gd name="T37" fmla="*/ 2045909 h 2211"/>
                  <a:gd name="T38" fmla="*/ 555091 w 2279"/>
                  <a:gd name="T39" fmla="*/ 2051507 h 2211"/>
                  <a:gd name="T40" fmla="*/ 392762 w 2279"/>
                  <a:gd name="T41" fmla="*/ 2056172 h 2211"/>
                  <a:gd name="T42" fmla="*/ 139006 w 2279"/>
                  <a:gd name="T43" fmla="*/ 2060836 h 2211"/>
                  <a:gd name="T44" fmla="*/ 40116 w 2279"/>
                  <a:gd name="T45" fmla="*/ 2062702 h 2211"/>
                  <a:gd name="T46" fmla="*/ 40116 w 2279"/>
                  <a:gd name="T47" fmla="*/ 2062702 h 2211"/>
                  <a:gd name="T48" fmla="*/ 34518 w 2279"/>
                  <a:gd name="T49" fmla="*/ 1623293 h 2211"/>
                  <a:gd name="T50" fmla="*/ 29854 w 2279"/>
                  <a:gd name="T51" fmla="*/ 1259452 h 2211"/>
                  <a:gd name="T52" fmla="*/ 26122 w 2279"/>
                  <a:gd name="T53" fmla="*/ 964647 h 2211"/>
                  <a:gd name="T54" fmla="*/ 26122 w 2279"/>
                  <a:gd name="T55" fmla="*/ 964647 h 2211"/>
                  <a:gd name="T56" fmla="*/ 19591 w 2279"/>
                  <a:gd name="T57" fmla="*/ 755671 h 2211"/>
                  <a:gd name="T58" fmla="*/ 13061 w 2279"/>
                  <a:gd name="T59" fmla="*/ 582147 h 2211"/>
                  <a:gd name="T60" fmla="*/ 6530 w 2279"/>
                  <a:gd name="T61" fmla="*/ 416085 h 2211"/>
                  <a:gd name="T62" fmla="*/ 0 w 2279"/>
                  <a:gd name="T63" fmla="*/ 119415 h 2211"/>
                  <a:gd name="T64" fmla="*/ 2049640 w 2279"/>
                  <a:gd name="T65" fmla="*/ 0 h 221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279"/>
                  <a:gd name="T100" fmla="*/ 0 h 2211"/>
                  <a:gd name="T101" fmla="*/ 2279 w 2279"/>
                  <a:gd name="T102" fmla="*/ 2211 h 221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279" h="2211">
                    <a:moveTo>
                      <a:pt x="2197" y="0"/>
                    </a:moveTo>
                    <a:lnTo>
                      <a:pt x="2233" y="377"/>
                    </a:lnTo>
                    <a:lnTo>
                      <a:pt x="2237" y="437"/>
                    </a:lnTo>
                    <a:lnTo>
                      <a:pt x="2242" y="588"/>
                    </a:lnTo>
                    <a:lnTo>
                      <a:pt x="2247" y="785"/>
                    </a:lnTo>
                    <a:lnTo>
                      <a:pt x="2249" y="886"/>
                    </a:lnTo>
                    <a:lnTo>
                      <a:pt x="2249" y="984"/>
                    </a:lnTo>
                    <a:lnTo>
                      <a:pt x="2249" y="1103"/>
                    </a:lnTo>
                    <a:lnTo>
                      <a:pt x="2253" y="1265"/>
                    </a:lnTo>
                    <a:lnTo>
                      <a:pt x="2263" y="1641"/>
                    </a:lnTo>
                    <a:lnTo>
                      <a:pt x="2279" y="2113"/>
                    </a:lnTo>
                    <a:lnTo>
                      <a:pt x="1894" y="2135"/>
                    </a:lnTo>
                    <a:lnTo>
                      <a:pt x="1154" y="2175"/>
                    </a:lnTo>
                    <a:lnTo>
                      <a:pt x="971" y="2184"/>
                    </a:lnTo>
                    <a:lnTo>
                      <a:pt x="781" y="2193"/>
                    </a:lnTo>
                    <a:lnTo>
                      <a:pt x="595" y="2199"/>
                    </a:lnTo>
                    <a:lnTo>
                      <a:pt x="421" y="2204"/>
                    </a:lnTo>
                    <a:lnTo>
                      <a:pt x="149" y="2209"/>
                    </a:lnTo>
                    <a:lnTo>
                      <a:pt x="43" y="2211"/>
                    </a:lnTo>
                    <a:lnTo>
                      <a:pt x="37" y="1740"/>
                    </a:lnTo>
                    <a:lnTo>
                      <a:pt x="32" y="1350"/>
                    </a:lnTo>
                    <a:lnTo>
                      <a:pt x="28" y="1034"/>
                    </a:lnTo>
                    <a:lnTo>
                      <a:pt x="21" y="810"/>
                    </a:lnTo>
                    <a:lnTo>
                      <a:pt x="14" y="624"/>
                    </a:lnTo>
                    <a:lnTo>
                      <a:pt x="7" y="446"/>
                    </a:lnTo>
                    <a:lnTo>
                      <a:pt x="0" y="128"/>
                    </a:lnTo>
                    <a:lnTo>
                      <a:pt x="2197" y="0"/>
                    </a:lnTo>
                    <a:close/>
                  </a:path>
                </a:pathLst>
              </a:custGeom>
              <a:gradFill rotWithShape="1">
                <a:gsLst>
                  <a:gs pos="0">
                    <a:srgbClr val="000000">
                      <a:alpha val="57999"/>
                    </a:srgbClr>
                  </a:gs>
                  <a:gs pos="100000">
                    <a:srgbClr val="949494">
                      <a:alpha val="0"/>
                    </a:srgbClr>
                  </a:gs>
                </a:gsLst>
                <a:lin ang="5400000" scaled="1"/>
              </a:gradFill>
              <a:ln w="9525">
                <a:noFill/>
                <a:round/>
                <a:headEnd/>
                <a:tailEnd/>
              </a:ln>
            </p:spPr>
            <p:txBody>
              <a:bodyPr/>
              <a:lstStyle/>
              <a:p>
                <a:pPr fontAlgn="auto">
                  <a:spcBef>
                    <a:spcPts val="0"/>
                  </a:spcBef>
                  <a:spcAft>
                    <a:spcPts val="0"/>
                  </a:spcAft>
                  <a:defRPr/>
                </a:pPr>
                <a:r>
                  <a:rPr kumimoji="1" lang="en-US" altLang="zh-CN" sz="1800" kern="0">
                    <a:solidFill>
                      <a:sysClr val="windowText" lastClr="000000"/>
                    </a:solidFill>
                    <a:latin typeface="Arial" pitchFamily="34" charset="0"/>
                    <a:ea typeface="PMingLiU" pitchFamily="18" charset="-120"/>
                  </a:rPr>
                  <a:t>  </a:t>
                </a:r>
              </a:p>
            </p:txBody>
          </p:sp>
          <p:sp>
            <p:nvSpPr>
              <p:cNvPr id="37" name="Freeform 6"/>
              <p:cNvSpPr>
                <a:spLocks/>
              </p:cNvSpPr>
              <p:nvPr/>
            </p:nvSpPr>
            <p:spPr bwMode="auto">
              <a:xfrm rot="485220">
                <a:off x="785876" y="551327"/>
                <a:ext cx="1741712" cy="1354691"/>
              </a:xfrm>
              <a:custGeom>
                <a:avLst/>
                <a:gdLst>
                  <a:gd name="T0" fmla="*/ 2056831 w 2279"/>
                  <a:gd name="T1" fmla="*/ 0 h 2211"/>
                  <a:gd name="T2" fmla="*/ 2090534 w 2279"/>
                  <a:gd name="T3" fmla="*/ 352947 h 2211"/>
                  <a:gd name="T4" fmla="*/ 2090534 w 2279"/>
                  <a:gd name="T5" fmla="*/ 352947 h 2211"/>
                  <a:gd name="T6" fmla="*/ 2094279 w 2279"/>
                  <a:gd name="T7" fmla="*/ 409119 h 2211"/>
                  <a:gd name="T8" fmla="*/ 2098960 w 2279"/>
                  <a:gd name="T9" fmla="*/ 550486 h 2211"/>
                  <a:gd name="T10" fmla="*/ 2103641 w 2279"/>
                  <a:gd name="T11" fmla="*/ 734917 h 2211"/>
                  <a:gd name="T12" fmla="*/ 2105513 w 2279"/>
                  <a:gd name="T13" fmla="*/ 829473 h 2211"/>
                  <a:gd name="T14" fmla="*/ 2105513 w 2279"/>
                  <a:gd name="T15" fmla="*/ 921221 h 2211"/>
                  <a:gd name="T16" fmla="*/ 2105513 w 2279"/>
                  <a:gd name="T17" fmla="*/ 921221 h 2211"/>
                  <a:gd name="T18" fmla="*/ 2105513 w 2279"/>
                  <a:gd name="T19" fmla="*/ 1032629 h 2211"/>
                  <a:gd name="T20" fmla="*/ 2109258 w 2279"/>
                  <a:gd name="T21" fmla="*/ 1184293 h 2211"/>
                  <a:gd name="T22" fmla="*/ 2118620 w 2279"/>
                  <a:gd name="T23" fmla="*/ 1536304 h 2211"/>
                  <a:gd name="T24" fmla="*/ 2133599 w 2279"/>
                  <a:gd name="T25" fmla="*/ 1978190 h 2211"/>
                  <a:gd name="T26" fmla="*/ 2133599 w 2279"/>
                  <a:gd name="T27" fmla="*/ 1978190 h 2211"/>
                  <a:gd name="T28" fmla="*/ 1773162 w 2279"/>
                  <a:gd name="T29" fmla="*/ 1998787 h 2211"/>
                  <a:gd name="T30" fmla="*/ 1080374 w 2279"/>
                  <a:gd name="T31" fmla="*/ 2036235 h 2211"/>
                  <a:gd name="T32" fmla="*/ 1080374 w 2279"/>
                  <a:gd name="T33" fmla="*/ 2036235 h 2211"/>
                  <a:gd name="T34" fmla="*/ 909050 w 2279"/>
                  <a:gd name="T35" fmla="*/ 2044661 h 2211"/>
                  <a:gd name="T36" fmla="*/ 731172 w 2279"/>
                  <a:gd name="T37" fmla="*/ 2053086 h 2211"/>
                  <a:gd name="T38" fmla="*/ 557039 w 2279"/>
                  <a:gd name="T39" fmla="*/ 2058704 h 2211"/>
                  <a:gd name="T40" fmla="*/ 394140 w 2279"/>
                  <a:gd name="T41" fmla="*/ 2063385 h 2211"/>
                  <a:gd name="T42" fmla="*/ 139494 w 2279"/>
                  <a:gd name="T43" fmla="*/ 2068066 h 2211"/>
                  <a:gd name="T44" fmla="*/ 40257 w 2279"/>
                  <a:gd name="T45" fmla="*/ 2069938 h 2211"/>
                  <a:gd name="T46" fmla="*/ 40257 w 2279"/>
                  <a:gd name="T47" fmla="*/ 2069938 h 2211"/>
                  <a:gd name="T48" fmla="*/ 34639 w 2279"/>
                  <a:gd name="T49" fmla="*/ 1628988 h 2211"/>
                  <a:gd name="T50" fmla="*/ 29958 w 2279"/>
                  <a:gd name="T51" fmla="*/ 1263870 h 2211"/>
                  <a:gd name="T52" fmla="*/ 26214 w 2279"/>
                  <a:gd name="T53" fmla="*/ 968031 h 2211"/>
                  <a:gd name="T54" fmla="*/ 26214 w 2279"/>
                  <a:gd name="T55" fmla="*/ 968031 h 2211"/>
                  <a:gd name="T56" fmla="*/ 19660 w 2279"/>
                  <a:gd name="T57" fmla="*/ 758322 h 2211"/>
                  <a:gd name="T58" fmla="*/ 13107 w 2279"/>
                  <a:gd name="T59" fmla="*/ 584189 h 2211"/>
                  <a:gd name="T60" fmla="*/ 6553 w 2279"/>
                  <a:gd name="T61" fmla="*/ 417545 h 2211"/>
                  <a:gd name="T62" fmla="*/ 0 w 2279"/>
                  <a:gd name="T63" fmla="*/ 119834 h 2211"/>
                  <a:gd name="T64" fmla="*/ 2056831 w 2279"/>
                  <a:gd name="T65" fmla="*/ 0 h 221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279"/>
                  <a:gd name="T100" fmla="*/ 0 h 2211"/>
                  <a:gd name="T101" fmla="*/ 2279 w 2279"/>
                  <a:gd name="T102" fmla="*/ 2211 h 221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279" h="2211">
                    <a:moveTo>
                      <a:pt x="2197" y="0"/>
                    </a:moveTo>
                    <a:lnTo>
                      <a:pt x="2233" y="377"/>
                    </a:lnTo>
                    <a:lnTo>
                      <a:pt x="2237" y="437"/>
                    </a:lnTo>
                    <a:lnTo>
                      <a:pt x="2242" y="588"/>
                    </a:lnTo>
                    <a:lnTo>
                      <a:pt x="2247" y="785"/>
                    </a:lnTo>
                    <a:lnTo>
                      <a:pt x="2249" y="886"/>
                    </a:lnTo>
                    <a:lnTo>
                      <a:pt x="2249" y="984"/>
                    </a:lnTo>
                    <a:lnTo>
                      <a:pt x="2249" y="1103"/>
                    </a:lnTo>
                    <a:lnTo>
                      <a:pt x="2253" y="1265"/>
                    </a:lnTo>
                    <a:lnTo>
                      <a:pt x="2263" y="1641"/>
                    </a:lnTo>
                    <a:lnTo>
                      <a:pt x="2279" y="2113"/>
                    </a:lnTo>
                    <a:lnTo>
                      <a:pt x="1894" y="2135"/>
                    </a:lnTo>
                    <a:lnTo>
                      <a:pt x="1154" y="2175"/>
                    </a:lnTo>
                    <a:lnTo>
                      <a:pt x="971" y="2184"/>
                    </a:lnTo>
                    <a:lnTo>
                      <a:pt x="781" y="2193"/>
                    </a:lnTo>
                    <a:lnTo>
                      <a:pt x="595" y="2199"/>
                    </a:lnTo>
                    <a:lnTo>
                      <a:pt x="421" y="2204"/>
                    </a:lnTo>
                    <a:lnTo>
                      <a:pt x="149" y="2209"/>
                    </a:lnTo>
                    <a:lnTo>
                      <a:pt x="43" y="2211"/>
                    </a:lnTo>
                    <a:lnTo>
                      <a:pt x="37" y="1740"/>
                    </a:lnTo>
                    <a:lnTo>
                      <a:pt x="32" y="1350"/>
                    </a:lnTo>
                    <a:lnTo>
                      <a:pt x="28" y="1034"/>
                    </a:lnTo>
                    <a:lnTo>
                      <a:pt x="21" y="810"/>
                    </a:lnTo>
                    <a:lnTo>
                      <a:pt x="14" y="624"/>
                    </a:lnTo>
                    <a:lnTo>
                      <a:pt x="7" y="446"/>
                    </a:lnTo>
                    <a:lnTo>
                      <a:pt x="0" y="128"/>
                    </a:lnTo>
                    <a:lnTo>
                      <a:pt x="2197" y="0"/>
                    </a:lnTo>
                    <a:close/>
                  </a:path>
                </a:pathLst>
              </a:custGeom>
              <a:blipFill>
                <a:blip r:embed="rId4" cstate="print"/>
                <a:tile tx="0" ty="0" sx="100000" sy="100000" flip="none" algn="tl"/>
              </a:blipFill>
              <a:ln w="9525">
                <a:noFill/>
                <a:round/>
                <a:headEnd/>
                <a:tailEnd/>
              </a:ln>
            </p:spPr>
            <p:txBody>
              <a:bodyPr/>
              <a:lstStyle/>
              <a:p>
                <a:pPr fontAlgn="auto">
                  <a:spcBef>
                    <a:spcPts val="0"/>
                  </a:spcBef>
                  <a:spcAft>
                    <a:spcPts val="0"/>
                  </a:spcAft>
                  <a:defRPr/>
                </a:pPr>
                <a:endParaRPr lang="zh-CN" altLang="en-US" sz="1800" kern="0">
                  <a:solidFill>
                    <a:srgbClr val="8E0000"/>
                  </a:solidFill>
                  <a:latin typeface="Arial" pitchFamily="34" charset="0"/>
                  <a:ea typeface="楷体_GB2312" pitchFamily="49" charset="-122"/>
                </a:endParaRPr>
              </a:p>
            </p:txBody>
          </p:sp>
        </p:grpSp>
        <p:sp>
          <p:nvSpPr>
            <p:cNvPr id="28" name="TextBox 28"/>
            <p:cNvSpPr txBox="1">
              <a:spLocks noChangeArrowheads="1"/>
            </p:cNvSpPr>
            <p:nvPr/>
          </p:nvSpPr>
          <p:spPr bwMode="auto">
            <a:xfrm rot="21540000">
              <a:off x="3422404" y="3576327"/>
              <a:ext cx="1730072" cy="1140580"/>
            </a:xfrm>
            <a:prstGeom prst="rect">
              <a:avLst/>
            </a:prstGeom>
            <a:noFill/>
            <a:ln w="9525">
              <a:noFill/>
              <a:miter lim="800000"/>
              <a:headEnd/>
              <a:tailEnd/>
            </a:ln>
          </p:spPr>
          <p:txBody>
            <a:bodyPr wrap="square">
              <a:spAutoFit/>
            </a:bodyPr>
            <a:lstStyle/>
            <a:p>
              <a:pPr marL="266700" indent="-266700">
                <a:lnSpc>
                  <a:spcPct val="125000"/>
                </a:lnSpc>
              </a:pPr>
              <a:r>
                <a:rPr kumimoji="1" lang="en-US" altLang="zh-CN" sz="2300" dirty="0">
                  <a:solidFill>
                    <a:srgbClr val="8E0000"/>
                  </a:solidFill>
                  <a:latin typeface="Helvetica"/>
                  <a:ea typeface="楷体"/>
                  <a:cs typeface="华文新魏" pitchFamily="2" charset="-122"/>
                </a:rPr>
                <a:t>c. </a:t>
              </a:r>
              <a:r>
                <a:rPr kumimoji="1" lang="en-US" altLang="zh-CN" sz="2300" dirty="0" smtClean="0">
                  <a:solidFill>
                    <a:srgbClr val="8E0000"/>
                  </a:solidFill>
                  <a:latin typeface="Helvetica"/>
                  <a:ea typeface="楷体"/>
                  <a:cs typeface="华文新魏" pitchFamily="2" charset="-122"/>
                </a:rPr>
                <a:t>Audrey felt it was wicked that billions of children were deprived of simple joys and drowned in overwhelming misery. (Para.11, L1)</a:t>
              </a:r>
              <a:endParaRPr kumimoji="1" lang="en-US" altLang="zh-CN" sz="2300" dirty="0">
                <a:solidFill>
                  <a:srgbClr val="8E0000"/>
                </a:solidFill>
                <a:latin typeface="Helvetica"/>
                <a:ea typeface="楷体"/>
                <a:cs typeface="华文新魏" pitchFamily="2" charset="-122"/>
              </a:endParaRPr>
            </a:p>
          </p:txBody>
        </p:sp>
      </p:grpSp>
      <p:grpSp>
        <p:nvGrpSpPr>
          <p:cNvPr id="14" name="组合 13"/>
          <p:cNvGrpSpPr>
            <a:grpSpLocks/>
          </p:cNvGrpSpPr>
          <p:nvPr/>
        </p:nvGrpSpPr>
        <p:grpSpPr bwMode="auto">
          <a:xfrm>
            <a:off x="-14288" y="44450"/>
            <a:ext cx="7983538" cy="1152525"/>
            <a:chOff x="-14288" y="-27384"/>
            <a:chExt cx="7982940" cy="1152525"/>
          </a:xfrm>
        </p:grpSpPr>
        <p:pic>
          <p:nvPicPr>
            <p:cNvPr id="15" name="Picture 2"/>
            <p:cNvPicPr>
              <a:picLocks noChangeAspect="1" noChangeArrowheads="1"/>
            </p:cNvPicPr>
            <p:nvPr/>
          </p:nvPicPr>
          <p:blipFill>
            <a:blip r:embed="rId5"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9" name="TextBox 18">
              <a:hlinkClick r:id="rId6" action="ppaction://hlinksldjump"/>
            </p:cNvPr>
            <p:cNvSpPr txBox="1"/>
            <p:nvPr/>
          </p:nvSpPr>
          <p:spPr>
            <a:xfrm>
              <a:off x="192073" y="471091"/>
              <a:ext cx="2508062" cy="430213"/>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20" name="矩形 19"/>
            <p:cNvSpPr/>
            <p:nvPr/>
          </p:nvSpPr>
          <p:spPr>
            <a:xfrm>
              <a:off x="4130365" y="559991"/>
              <a:ext cx="3838287"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Language appreciation</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1511767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1000" fill="hold"/>
                                        <p:tgtEl>
                                          <p:spTgt spid="26"/>
                                        </p:tgtEl>
                                        <p:attrNameLst>
                                          <p:attrName>ppt_w</p:attrName>
                                        </p:attrNameLst>
                                      </p:cBhvr>
                                      <p:tavLst>
                                        <p:tav tm="0">
                                          <p:val>
                                            <p:strVal val="#ppt_w*0.70"/>
                                          </p:val>
                                        </p:tav>
                                        <p:tav tm="100000">
                                          <p:val>
                                            <p:strVal val="#ppt_w"/>
                                          </p:val>
                                        </p:tav>
                                      </p:tavLst>
                                    </p:anim>
                                    <p:anim calcmode="lin" valueType="num">
                                      <p:cBhvr>
                                        <p:cTn id="8" dur="1000" fill="hold"/>
                                        <p:tgtEl>
                                          <p:spTgt spid="26"/>
                                        </p:tgtEl>
                                        <p:attrNameLst>
                                          <p:attrName>ppt_h</p:attrName>
                                        </p:attrNameLst>
                                      </p:cBhvr>
                                      <p:tavLst>
                                        <p:tav tm="0">
                                          <p:val>
                                            <p:strVal val="#ppt_h"/>
                                          </p:val>
                                        </p:tav>
                                        <p:tav tm="100000">
                                          <p:val>
                                            <p:strVal val="#ppt_h"/>
                                          </p:val>
                                        </p:tav>
                                      </p:tavLst>
                                    </p:anim>
                                    <p:animEffect transition="in" filter="fade">
                                      <p:cBhvr>
                                        <p:cTn id="9" dur="1000"/>
                                        <p:tgtEl>
                                          <p:spTgt spid="26"/>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nodeType="click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p:cTn id="14" dur="1000" fill="hold"/>
                                        <p:tgtEl>
                                          <p:spTgt spid="13"/>
                                        </p:tgtEl>
                                        <p:attrNameLst>
                                          <p:attrName>ppt_w</p:attrName>
                                        </p:attrNameLst>
                                      </p:cBhvr>
                                      <p:tavLst>
                                        <p:tav tm="0">
                                          <p:val>
                                            <p:strVal val="#ppt_w*0.70"/>
                                          </p:val>
                                        </p:tav>
                                        <p:tav tm="100000">
                                          <p:val>
                                            <p:strVal val="#ppt_w"/>
                                          </p:val>
                                        </p:tav>
                                      </p:tavLst>
                                    </p:anim>
                                    <p:anim calcmode="lin" valueType="num">
                                      <p:cBhvr>
                                        <p:cTn id="15" dur="1000" fill="hold"/>
                                        <p:tgtEl>
                                          <p:spTgt spid="13"/>
                                        </p:tgtEl>
                                        <p:attrNameLst>
                                          <p:attrName>ppt_h</p:attrName>
                                        </p:attrNameLst>
                                      </p:cBhvr>
                                      <p:tavLst>
                                        <p:tav tm="0">
                                          <p:val>
                                            <p:strVal val="#ppt_h"/>
                                          </p:val>
                                        </p:tav>
                                        <p:tav tm="100000">
                                          <p:val>
                                            <p:strVal val="#ppt_h"/>
                                          </p:val>
                                        </p:tav>
                                      </p:tavLst>
                                    </p:anim>
                                    <p:animEffect transition="in" filter="fade">
                                      <p:cBhvr>
                                        <p:cTn id="16"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alphaModFix amt="15000"/>
            <a:lum/>
          </a:blip>
          <a:srcRect/>
          <a:stretch>
            <a:fillRect l="14000" t="7000" r="-5000" b="-11000"/>
          </a:stretch>
        </a:blipFill>
        <a:effectLst/>
      </p:bgPr>
    </p:bg>
    <p:spTree>
      <p:nvGrpSpPr>
        <p:cNvPr id="1" name=""/>
        <p:cNvGrpSpPr/>
        <p:nvPr/>
      </p:nvGrpSpPr>
      <p:grpSpPr>
        <a:xfrm>
          <a:off x="0" y="0"/>
          <a:ext cx="0" cy="0"/>
          <a:chOff x="0" y="0"/>
          <a:chExt cx="0" cy="0"/>
        </a:xfrm>
      </p:grpSpPr>
      <p:grpSp>
        <p:nvGrpSpPr>
          <p:cNvPr id="13" name="组合 12"/>
          <p:cNvGrpSpPr/>
          <p:nvPr/>
        </p:nvGrpSpPr>
        <p:grpSpPr>
          <a:xfrm>
            <a:off x="4839350" y="1404752"/>
            <a:ext cx="3905421" cy="2359030"/>
            <a:chOff x="4839350" y="1404752"/>
            <a:chExt cx="3905421" cy="2359030"/>
          </a:xfrm>
        </p:grpSpPr>
        <p:grpSp>
          <p:nvGrpSpPr>
            <p:cNvPr id="15" name="Group 35"/>
            <p:cNvGrpSpPr>
              <a:grpSpLocks/>
            </p:cNvGrpSpPr>
            <p:nvPr/>
          </p:nvGrpSpPr>
          <p:grpSpPr bwMode="auto">
            <a:xfrm rot="872659">
              <a:off x="5143464" y="1404752"/>
              <a:ext cx="3601307" cy="2235026"/>
              <a:chOff x="3138878" y="3572734"/>
              <a:chExt cx="1989602" cy="1352931"/>
            </a:xfrm>
          </p:grpSpPr>
          <p:sp>
            <p:nvSpPr>
              <p:cNvPr id="30" name="Freeform 6"/>
              <p:cNvSpPr>
                <a:spLocks/>
              </p:cNvSpPr>
              <p:nvPr/>
            </p:nvSpPr>
            <p:spPr bwMode="auto">
              <a:xfrm rot="88283">
                <a:off x="3386678" y="3572734"/>
                <a:ext cx="1741802" cy="1314597"/>
              </a:xfrm>
              <a:custGeom>
                <a:avLst/>
                <a:gdLst>
                  <a:gd name="T0" fmla="*/ 2056831 w 2279"/>
                  <a:gd name="T1" fmla="*/ 0 h 2211"/>
                  <a:gd name="T2" fmla="*/ 2090534 w 2279"/>
                  <a:gd name="T3" fmla="*/ 352947 h 2211"/>
                  <a:gd name="T4" fmla="*/ 2090534 w 2279"/>
                  <a:gd name="T5" fmla="*/ 352947 h 2211"/>
                  <a:gd name="T6" fmla="*/ 2094279 w 2279"/>
                  <a:gd name="T7" fmla="*/ 409119 h 2211"/>
                  <a:gd name="T8" fmla="*/ 2098960 w 2279"/>
                  <a:gd name="T9" fmla="*/ 550486 h 2211"/>
                  <a:gd name="T10" fmla="*/ 2103641 w 2279"/>
                  <a:gd name="T11" fmla="*/ 734917 h 2211"/>
                  <a:gd name="T12" fmla="*/ 2105513 w 2279"/>
                  <a:gd name="T13" fmla="*/ 829473 h 2211"/>
                  <a:gd name="T14" fmla="*/ 2105513 w 2279"/>
                  <a:gd name="T15" fmla="*/ 921221 h 2211"/>
                  <a:gd name="T16" fmla="*/ 2105513 w 2279"/>
                  <a:gd name="T17" fmla="*/ 921221 h 2211"/>
                  <a:gd name="T18" fmla="*/ 2105513 w 2279"/>
                  <a:gd name="T19" fmla="*/ 1032629 h 2211"/>
                  <a:gd name="T20" fmla="*/ 2109258 w 2279"/>
                  <a:gd name="T21" fmla="*/ 1184293 h 2211"/>
                  <a:gd name="T22" fmla="*/ 2118620 w 2279"/>
                  <a:gd name="T23" fmla="*/ 1536304 h 2211"/>
                  <a:gd name="T24" fmla="*/ 2133599 w 2279"/>
                  <a:gd name="T25" fmla="*/ 1978190 h 2211"/>
                  <a:gd name="T26" fmla="*/ 2133599 w 2279"/>
                  <a:gd name="T27" fmla="*/ 1978190 h 2211"/>
                  <a:gd name="T28" fmla="*/ 1773162 w 2279"/>
                  <a:gd name="T29" fmla="*/ 1998787 h 2211"/>
                  <a:gd name="T30" fmla="*/ 1080374 w 2279"/>
                  <a:gd name="T31" fmla="*/ 2036235 h 2211"/>
                  <a:gd name="T32" fmla="*/ 1080374 w 2279"/>
                  <a:gd name="T33" fmla="*/ 2036235 h 2211"/>
                  <a:gd name="T34" fmla="*/ 909050 w 2279"/>
                  <a:gd name="T35" fmla="*/ 2044661 h 2211"/>
                  <a:gd name="T36" fmla="*/ 731172 w 2279"/>
                  <a:gd name="T37" fmla="*/ 2053086 h 2211"/>
                  <a:gd name="T38" fmla="*/ 557039 w 2279"/>
                  <a:gd name="T39" fmla="*/ 2058704 h 2211"/>
                  <a:gd name="T40" fmla="*/ 394140 w 2279"/>
                  <a:gd name="T41" fmla="*/ 2063385 h 2211"/>
                  <a:gd name="T42" fmla="*/ 139494 w 2279"/>
                  <a:gd name="T43" fmla="*/ 2068066 h 2211"/>
                  <a:gd name="T44" fmla="*/ 40257 w 2279"/>
                  <a:gd name="T45" fmla="*/ 2069938 h 2211"/>
                  <a:gd name="T46" fmla="*/ 40257 w 2279"/>
                  <a:gd name="T47" fmla="*/ 2069938 h 2211"/>
                  <a:gd name="T48" fmla="*/ 34639 w 2279"/>
                  <a:gd name="T49" fmla="*/ 1628988 h 2211"/>
                  <a:gd name="T50" fmla="*/ 29958 w 2279"/>
                  <a:gd name="T51" fmla="*/ 1263870 h 2211"/>
                  <a:gd name="T52" fmla="*/ 26214 w 2279"/>
                  <a:gd name="T53" fmla="*/ 968031 h 2211"/>
                  <a:gd name="T54" fmla="*/ 26214 w 2279"/>
                  <a:gd name="T55" fmla="*/ 968031 h 2211"/>
                  <a:gd name="T56" fmla="*/ 19660 w 2279"/>
                  <a:gd name="T57" fmla="*/ 758322 h 2211"/>
                  <a:gd name="T58" fmla="*/ 13107 w 2279"/>
                  <a:gd name="T59" fmla="*/ 584189 h 2211"/>
                  <a:gd name="T60" fmla="*/ 6553 w 2279"/>
                  <a:gd name="T61" fmla="*/ 417545 h 2211"/>
                  <a:gd name="T62" fmla="*/ 0 w 2279"/>
                  <a:gd name="T63" fmla="*/ 119834 h 2211"/>
                  <a:gd name="T64" fmla="*/ 2056831 w 2279"/>
                  <a:gd name="T65" fmla="*/ 0 h 221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279"/>
                  <a:gd name="T100" fmla="*/ 0 h 2211"/>
                  <a:gd name="T101" fmla="*/ 2279 w 2279"/>
                  <a:gd name="T102" fmla="*/ 2211 h 221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279" h="2211">
                    <a:moveTo>
                      <a:pt x="2197" y="0"/>
                    </a:moveTo>
                    <a:lnTo>
                      <a:pt x="2233" y="377"/>
                    </a:lnTo>
                    <a:lnTo>
                      <a:pt x="2237" y="437"/>
                    </a:lnTo>
                    <a:lnTo>
                      <a:pt x="2242" y="588"/>
                    </a:lnTo>
                    <a:lnTo>
                      <a:pt x="2247" y="785"/>
                    </a:lnTo>
                    <a:lnTo>
                      <a:pt x="2249" y="886"/>
                    </a:lnTo>
                    <a:lnTo>
                      <a:pt x="2249" y="984"/>
                    </a:lnTo>
                    <a:lnTo>
                      <a:pt x="2249" y="1103"/>
                    </a:lnTo>
                    <a:lnTo>
                      <a:pt x="2253" y="1265"/>
                    </a:lnTo>
                    <a:lnTo>
                      <a:pt x="2263" y="1641"/>
                    </a:lnTo>
                    <a:lnTo>
                      <a:pt x="2279" y="2113"/>
                    </a:lnTo>
                    <a:lnTo>
                      <a:pt x="1894" y="2135"/>
                    </a:lnTo>
                    <a:lnTo>
                      <a:pt x="1154" y="2175"/>
                    </a:lnTo>
                    <a:lnTo>
                      <a:pt x="971" y="2184"/>
                    </a:lnTo>
                    <a:lnTo>
                      <a:pt x="781" y="2193"/>
                    </a:lnTo>
                    <a:lnTo>
                      <a:pt x="595" y="2199"/>
                    </a:lnTo>
                    <a:lnTo>
                      <a:pt x="421" y="2204"/>
                    </a:lnTo>
                    <a:lnTo>
                      <a:pt x="149" y="2209"/>
                    </a:lnTo>
                    <a:lnTo>
                      <a:pt x="43" y="2211"/>
                    </a:lnTo>
                    <a:lnTo>
                      <a:pt x="37" y="1740"/>
                    </a:lnTo>
                    <a:lnTo>
                      <a:pt x="32" y="1350"/>
                    </a:lnTo>
                    <a:lnTo>
                      <a:pt x="28" y="1034"/>
                    </a:lnTo>
                    <a:lnTo>
                      <a:pt x="21" y="810"/>
                    </a:lnTo>
                    <a:lnTo>
                      <a:pt x="14" y="624"/>
                    </a:lnTo>
                    <a:lnTo>
                      <a:pt x="7" y="446"/>
                    </a:lnTo>
                    <a:lnTo>
                      <a:pt x="0" y="128"/>
                    </a:lnTo>
                    <a:lnTo>
                      <a:pt x="2197" y="0"/>
                    </a:lnTo>
                    <a:close/>
                  </a:path>
                </a:pathLst>
              </a:custGeom>
              <a:noFill/>
              <a:ln w="9525">
                <a:noFill/>
                <a:round/>
                <a:headEnd/>
                <a:tailEnd/>
              </a:ln>
            </p:spPr>
            <p:txBody>
              <a:bodyPr/>
              <a:lstStyle/>
              <a:p>
                <a:pPr fontAlgn="auto">
                  <a:spcBef>
                    <a:spcPts val="0"/>
                  </a:spcBef>
                  <a:spcAft>
                    <a:spcPts val="0"/>
                  </a:spcAft>
                  <a:defRPr/>
                </a:pPr>
                <a:endParaRPr lang="zh-CN" altLang="en-US" sz="2600" kern="0">
                  <a:solidFill>
                    <a:srgbClr val="99CC00"/>
                  </a:solidFill>
                  <a:latin typeface="Arial" pitchFamily="34" charset="0"/>
                  <a:ea typeface="楷体_GB2312" pitchFamily="49" charset="-122"/>
                </a:endParaRPr>
              </a:p>
            </p:txBody>
          </p:sp>
          <p:sp>
            <p:nvSpPr>
              <p:cNvPr id="21" name="TextBox 28"/>
              <p:cNvSpPr txBox="1">
                <a:spLocks noChangeArrowheads="1"/>
              </p:cNvSpPr>
              <p:nvPr/>
            </p:nvSpPr>
            <p:spPr bwMode="auto">
              <a:xfrm rot="21540000">
                <a:off x="3138878" y="3975501"/>
                <a:ext cx="1873875" cy="950164"/>
              </a:xfrm>
              <a:prstGeom prst="rect">
                <a:avLst/>
              </a:prstGeom>
              <a:noFill/>
              <a:ln w="9525">
                <a:noFill/>
                <a:miter lim="800000"/>
                <a:headEnd/>
                <a:tailEnd/>
              </a:ln>
            </p:spPr>
            <p:txBody>
              <a:bodyPr wrap="square">
                <a:spAutoFit/>
              </a:bodyPr>
              <a:lstStyle/>
              <a:p>
                <a:r>
                  <a:rPr kumimoji="1" lang="zh-CN" altLang="en-US" sz="2400" dirty="0" smtClean="0">
                    <a:solidFill>
                      <a:srgbClr val="000000"/>
                    </a:solidFill>
                    <a:latin typeface="华文行楷" pitchFamily="2" charset="-122"/>
                    <a:ea typeface="华文行楷" pitchFamily="2" charset="-122"/>
                    <a:cs typeface="华文新魏" pitchFamily="2" charset="-122"/>
                  </a:rPr>
                  <a:t>即使在她</a:t>
                </a:r>
                <a:r>
                  <a:rPr kumimoji="1" lang="en-US" altLang="zh-CN" sz="2400" dirty="0" smtClean="0">
                    <a:solidFill>
                      <a:srgbClr val="000000"/>
                    </a:solidFill>
                    <a:latin typeface="华文行楷" pitchFamily="2" charset="-122"/>
                    <a:ea typeface="华文行楷" pitchFamily="2" charset="-122"/>
                    <a:cs typeface="华文新魏" pitchFamily="2" charset="-122"/>
                  </a:rPr>
                  <a:t>63</a:t>
                </a:r>
                <a:r>
                  <a:rPr kumimoji="1" lang="zh-CN" altLang="en-US" sz="2400" dirty="0" smtClean="0">
                    <a:solidFill>
                      <a:srgbClr val="000000"/>
                    </a:solidFill>
                    <a:latin typeface="华文行楷" pitchFamily="2" charset="-122"/>
                    <a:ea typeface="华文行楷" pitchFamily="2" charset="-122"/>
                    <a:cs typeface="华文新魏" pitchFamily="2" charset="-122"/>
                  </a:rPr>
                  <a:t>岁生命终止的时候，她仍然充满着关爱，永远象征着纯朴、仁爱、魅力和善良。</a:t>
                </a:r>
                <a:endParaRPr kumimoji="1" lang="zh-CN" altLang="en-US" sz="2400" dirty="0">
                  <a:solidFill>
                    <a:srgbClr val="000000"/>
                  </a:solidFill>
                  <a:latin typeface="华文行楷" pitchFamily="2" charset="-122"/>
                  <a:ea typeface="华文行楷" pitchFamily="2" charset="-122"/>
                  <a:cs typeface="华文新魏" pitchFamily="2" charset="-122"/>
                </a:endParaRPr>
              </a:p>
            </p:txBody>
          </p:sp>
        </p:grpSp>
        <p:sp>
          <p:nvSpPr>
            <p:cNvPr id="36" name="Freeform 6"/>
            <p:cNvSpPr>
              <a:spLocks/>
            </p:cNvSpPr>
            <p:nvPr/>
          </p:nvSpPr>
          <p:spPr bwMode="auto">
            <a:xfrm rot="822209">
              <a:off x="4839350" y="1666417"/>
              <a:ext cx="3730062" cy="2097365"/>
            </a:xfrm>
            <a:custGeom>
              <a:avLst/>
              <a:gdLst>
                <a:gd name="T0" fmla="*/ 2049640 w 2279"/>
                <a:gd name="T1" fmla="*/ 0 h 2211"/>
                <a:gd name="T2" fmla="*/ 2083225 w 2279"/>
                <a:gd name="T3" fmla="*/ 351714 h 2211"/>
                <a:gd name="T4" fmla="*/ 2083225 w 2279"/>
                <a:gd name="T5" fmla="*/ 351714 h 2211"/>
                <a:gd name="T6" fmla="*/ 2086957 w 2279"/>
                <a:gd name="T7" fmla="*/ 407689 h 2211"/>
                <a:gd name="T8" fmla="*/ 2091622 w 2279"/>
                <a:gd name="T9" fmla="*/ 548561 h 2211"/>
                <a:gd name="T10" fmla="*/ 2096286 w 2279"/>
                <a:gd name="T11" fmla="*/ 732348 h 2211"/>
                <a:gd name="T12" fmla="*/ 2098152 w 2279"/>
                <a:gd name="T13" fmla="*/ 826573 h 2211"/>
                <a:gd name="T14" fmla="*/ 2098152 w 2279"/>
                <a:gd name="T15" fmla="*/ 918000 h 2211"/>
                <a:gd name="T16" fmla="*/ 2098152 w 2279"/>
                <a:gd name="T17" fmla="*/ 918000 h 2211"/>
                <a:gd name="T18" fmla="*/ 2098152 w 2279"/>
                <a:gd name="T19" fmla="*/ 1029019 h 2211"/>
                <a:gd name="T20" fmla="*/ 2101884 w 2279"/>
                <a:gd name="T21" fmla="*/ 1180153 h 2211"/>
                <a:gd name="T22" fmla="*/ 2111213 w 2279"/>
                <a:gd name="T23" fmla="*/ 1530933 h 2211"/>
                <a:gd name="T24" fmla="*/ 2126140 w 2279"/>
                <a:gd name="T25" fmla="*/ 1971275 h 2211"/>
                <a:gd name="T26" fmla="*/ 2126140 w 2279"/>
                <a:gd name="T27" fmla="*/ 1971275 h 2211"/>
                <a:gd name="T28" fmla="*/ 1766963 w 2279"/>
                <a:gd name="T29" fmla="*/ 1991800 h 2211"/>
                <a:gd name="T30" fmla="*/ 1076597 w 2279"/>
                <a:gd name="T31" fmla="*/ 2029117 h 2211"/>
                <a:gd name="T32" fmla="*/ 1076597 w 2279"/>
                <a:gd name="T33" fmla="*/ 2029117 h 2211"/>
                <a:gd name="T34" fmla="*/ 905872 w 2279"/>
                <a:gd name="T35" fmla="*/ 2037513 h 2211"/>
                <a:gd name="T36" fmla="*/ 728616 w 2279"/>
                <a:gd name="T37" fmla="*/ 2045909 h 2211"/>
                <a:gd name="T38" fmla="*/ 555091 w 2279"/>
                <a:gd name="T39" fmla="*/ 2051507 h 2211"/>
                <a:gd name="T40" fmla="*/ 392762 w 2279"/>
                <a:gd name="T41" fmla="*/ 2056172 h 2211"/>
                <a:gd name="T42" fmla="*/ 139006 w 2279"/>
                <a:gd name="T43" fmla="*/ 2060836 h 2211"/>
                <a:gd name="T44" fmla="*/ 40116 w 2279"/>
                <a:gd name="T45" fmla="*/ 2062702 h 2211"/>
                <a:gd name="T46" fmla="*/ 40116 w 2279"/>
                <a:gd name="T47" fmla="*/ 2062702 h 2211"/>
                <a:gd name="T48" fmla="*/ 34518 w 2279"/>
                <a:gd name="T49" fmla="*/ 1623293 h 2211"/>
                <a:gd name="T50" fmla="*/ 29854 w 2279"/>
                <a:gd name="T51" fmla="*/ 1259452 h 2211"/>
                <a:gd name="T52" fmla="*/ 26122 w 2279"/>
                <a:gd name="T53" fmla="*/ 964647 h 2211"/>
                <a:gd name="T54" fmla="*/ 26122 w 2279"/>
                <a:gd name="T55" fmla="*/ 964647 h 2211"/>
                <a:gd name="T56" fmla="*/ 19591 w 2279"/>
                <a:gd name="T57" fmla="*/ 755671 h 2211"/>
                <a:gd name="T58" fmla="*/ 13061 w 2279"/>
                <a:gd name="T59" fmla="*/ 582147 h 2211"/>
                <a:gd name="T60" fmla="*/ 6530 w 2279"/>
                <a:gd name="T61" fmla="*/ 416085 h 2211"/>
                <a:gd name="T62" fmla="*/ 0 w 2279"/>
                <a:gd name="T63" fmla="*/ 119415 h 2211"/>
                <a:gd name="T64" fmla="*/ 2049640 w 2279"/>
                <a:gd name="T65" fmla="*/ 0 h 221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279"/>
                <a:gd name="T100" fmla="*/ 0 h 2211"/>
                <a:gd name="T101" fmla="*/ 2279 w 2279"/>
                <a:gd name="T102" fmla="*/ 2211 h 221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279" h="2211">
                  <a:moveTo>
                    <a:pt x="2197" y="0"/>
                  </a:moveTo>
                  <a:lnTo>
                    <a:pt x="2233" y="377"/>
                  </a:lnTo>
                  <a:lnTo>
                    <a:pt x="2237" y="437"/>
                  </a:lnTo>
                  <a:lnTo>
                    <a:pt x="2242" y="588"/>
                  </a:lnTo>
                  <a:lnTo>
                    <a:pt x="2247" y="785"/>
                  </a:lnTo>
                  <a:lnTo>
                    <a:pt x="2249" y="886"/>
                  </a:lnTo>
                  <a:lnTo>
                    <a:pt x="2249" y="984"/>
                  </a:lnTo>
                  <a:lnTo>
                    <a:pt x="2249" y="1103"/>
                  </a:lnTo>
                  <a:lnTo>
                    <a:pt x="2253" y="1265"/>
                  </a:lnTo>
                  <a:lnTo>
                    <a:pt x="2263" y="1641"/>
                  </a:lnTo>
                  <a:lnTo>
                    <a:pt x="2279" y="2113"/>
                  </a:lnTo>
                  <a:lnTo>
                    <a:pt x="1894" y="2135"/>
                  </a:lnTo>
                  <a:lnTo>
                    <a:pt x="1154" y="2175"/>
                  </a:lnTo>
                  <a:lnTo>
                    <a:pt x="971" y="2184"/>
                  </a:lnTo>
                  <a:lnTo>
                    <a:pt x="781" y="2193"/>
                  </a:lnTo>
                  <a:lnTo>
                    <a:pt x="595" y="2199"/>
                  </a:lnTo>
                  <a:lnTo>
                    <a:pt x="421" y="2204"/>
                  </a:lnTo>
                  <a:lnTo>
                    <a:pt x="149" y="2209"/>
                  </a:lnTo>
                  <a:lnTo>
                    <a:pt x="43" y="2211"/>
                  </a:lnTo>
                  <a:lnTo>
                    <a:pt x="37" y="1740"/>
                  </a:lnTo>
                  <a:lnTo>
                    <a:pt x="32" y="1350"/>
                  </a:lnTo>
                  <a:lnTo>
                    <a:pt x="28" y="1034"/>
                  </a:lnTo>
                  <a:lnTo>
                    <a:pt x="21" y="810"/>
                  </a:lnTo>
                  <a:lnTo>
                    <a:pt x="14" y="624"/>
                  </a:lnTo>
                  <a:lnTo>
                    <a:pt x="7" y="446"/>
                  </a:lnTo>
                  <a:lnTo>
                    <a:pt x="0" y="128"/>
                  </a:lnTo>
                  <a:lnTo>
                    <a:pt x="2197" y="0"/>
                  </a:lnTo>
                  <a:close/>
                </a:path>
              </a:pathLst>
            </a:custGeom>
            <a:noFill/>
            <a:ln w="9525">
              <a:solidFill>
                <a:srgbClr val="71AE0E"/>
              </a:solidFill>
              <a:round/>
              <a:headEnd/>
              <a:tailEnd/>
            </a:ln>
            <a:effectLst>
              <a:glow rad="228600">
                <a:schemeClr val="accent3">
                  <a:satMod val="175000"/>
                  <a:alpha val="40000"/>
                </a:schemeClr>
              </a:glow>
            </a:effectLst>
          </p:spPr>
          <p:txBody>
            <a:bodyPr/>
            <a:lstStyle/>
            <a:p>
              <a:pPr fontAlgn="auto">
                <a:spcBef>
                  <a:spcPts val="0"/>
                </a:spcBef>
                <a:spcAft>
                  <a:spcPts val="0"/>
                </a:spcAft>
                <a:defRPr/>
              </a:pPr>
              <a:r>
                <a:rPr kumimoji="1" lang="en-US" altLang="zh-CN" sz="2600" kern="0">
                  <a:solidFill>
                    <a:sysClr val="windowText" lastClr="000000"/>
                  </a:solidFill>
                  <a:latin typeface="Arial" pitchFamily="34" charset="0"/>
                  <a:ea typeface="PMingLiU" pitchFamily="18" charset="-120"/>
                </a:rPr>
                <a:t>  </a:t>
              </a:r>
            </a:p>
          </p:txBody>
        </p:sp>
      </p:grpSp>
      <p:grpSp>
        <p:nvGrpSpPr>
          <p:cNvPr id="19" name="Group 35"/>
          <p:cNvGrpSpPr>
            <a:grpSpLocks/>
          </p:cNvGrpSpPr>
          <p:nvPr/>
        </p:nvGrpSpPr>
        <p:grpSpPr bwMode="auto">
          <a:xfrm rot="-1117645">
            <a:off x="413624" y="2436600"/>
            <a:ext cx="4799514" cy="2754727"/>
            <a:chOff x="3388564" y="3501395"/>
            <a:chExt cx="1756176" cy="1572060"/>
          </a:xfrm>
        </p:grpSpPr>
        <p:grpSp>
          <p:nvGrpSpPr>
            <p:cNvPr id="23" name="Group 21"/>
            <p:cNvGrpSpPr>
              <a:grpSpLocks/>
            </p:cNvGrpSpPr>
            <p:nvPr/>
          </p:nvGrpSpPr>
          <p:grpSpPr bwMode="auto">
            <a:xfrm rot="-396937">
              <a:off x="3388564" y="3501395"/>
              <a:ext cx="1756176" cy="1572060"/>
              <a:chOff x="777669" y="551874"/>
              <a:chExt cx="1756176" cy="1572060"/>
            </a:xfrm>
          </p:grpSpPr>
          <p:sp>
            <p:nvSpPr>
              <p:cNvPr id="28" name="Freeform 6"/>
              <p:cNvSpPr>
                <a:spLocks/>
              </p:cNvSpPr>
              <p:nvPr/>
            </p:nvSpPr>
            <p:spPr bwMode="auto">
              <a:xfrm rot="346487">
                <a:off x="793537" y="663226"/>
                <a:ext cx="1740308" cy="1460708"/>
              </a:xfrm>
              <a:custGeom>
                <a:avLst/>
                <a:gdLst>
                  <a:gd name="T0" fmla="*/ 2049640 w 2279"/>
                  <a:gd name="T1" fmla="*/ 0 h 2211"/>
                  <a:gd name="T2" fmla="*/ 2083225 w 2279"/>
                  <a:gd name="T3" fmla="*/ 351714 h 2211"/>
                  <a:gd name="T4" fmla="*/ 2083225 w 2279"/>
                  <a:gd name="T5" fmla="*/ 351714 h 2211"/>
                  <a:gd name="T6" fmla="*/ 2086957 w 2279"/>
                  <a:gd name="T7" fmla="*/ 407689 h 2211"/>
                  <a:gd name="T8" fmla="*/ 2091622 w 2279"/>
                  <a:gd name="T9" fmla="*/ 548561 h 2211"/>
                  <a:gd name="T10" fmla="*/ 2096286 w 2279"/>
                  <a:gd name="T11" fmla="*/ 732348 h 2211"/>
                  <a:gd name="T12" fmla="*/ 2098152 w 2279"/>
                  <a:gd name="T13" fmla="*/ 826573 h 2211"/>
                  <a:gd name="T14" fmla="*/ 2098152 w 2279"/>
                  <a:gd name="T15" fmla="*/ 918000 h 2211"/>
                  <a:gd name="T16" fmla="*/ 2098152 w 2279"/>
                  <a:gd name="T17" fmla="*/ 918000 h 2211"/>
                  <a:gd name="T18" fmla="*/ 2098152 w 2279"/>
                  <a:gd name="T19" fmla="*/ 1029019 h 2211"/>
                  <a:gd name="T20" fmla="*/ 2101884 w 2279"/>
                  <a:gd name="T21" fmla="*/ 1180153 h 2211"/>
                  <a:gd name="T22" fmla="*/ 2111213 w 2279"/>
                  <a:gd name="T23" fmla="*/ 1530933 h 2211"/>
                  <a:gd name="T24" fmla="*/ 2126140 w 2279"/>
                  <a:gd name="T25" fmla="*/ 1971275 h 2211"/>
                  <a:gd name="T26" fmla="*/ 2126140 w 2279"/>
                  <a:gd name="T27" fmla="*/ 1971275 h 2211"/>
                  <a:gd name="T28" fmla="*/ 1766963 w 2279"/>
                  <a:gd name="T29" fmla="*/ 1991800 h 2211"/>
                  <a:gd name="T30" fmla="*/ 1076597 w 2279"/>
                  <a:gd name="T31" fmla="*/ 2029117 h 2211"/>
                  <a:gd name="T32" fmla="*/ 1076597 w 2279"/>
                  <a:gd name="T33" fmla="*/ 2029117 h 2211"/>
                  <a:gd name="T34" fmla="*/ 905872 w 2279"/>
                  <a:gd name="T35" fmla="*/ 2037513 h 2211"/>
                  <a:gd name="T36" fmla="*/ 728616 w 2279"/>
                  <a:gd name="T37" fmla="*/ 2045909 h 2211"/>
                  <a:gd name="T38" fmla="*/ 555091 w 2279"/>
                  <a:gd name="T39" fmla="*/ 2051507 h 2211"/>
                  <a:gd name="T40" fmla="*/ 392762 w 2279"/>
                  <a:gd name="T41" fmla="*/ 2056172 h 2211"/>
                  <a:gd name="T42" fmla="*/ 139006 w 2279"/>
                  <a:gd name="T43" fmla="*/ 2060836 h 2211"/>
                  <a:gd name="T44" fmla="*/ 40116 w 2279"/>
                  <a:gd name="T45" fmla="*/ 2062702 h 2211"/>
                  <a:gd name="T46" fmla="*/ 40116 w 2279"/>
                  <a:gd name="T47" fmla="*/ 2062702 h 2211"/>
                  <a:gd name="T48" fmla="*/ 34518 w 2279"/>
                  <a:gd name="T49" fmla="*/ 1623293 h 2211"/>
                  <a:gd name="T50" fmla="*/ 29854 w 2279"/>
                  <a:gd name="T51" fmla="*/ 1259452 h 2211"/>
                  <a:gd name="T52" fmla="*/ 26122 w 2279"/>
                  <a:gd name="T53" fmla="*/ 964647 h 2211"/>
                  <a:gd name="T54" fmla="*/ 26122 w 2279"/>
                  <a:gd name="T55" fmla="*/ 964647 h 2211"/>
                  <a:gd name="T56" fmla="*/ 19591 w 2279"/>
                  <a:gd name="T57" fmla="*/ 755671 h 2211"/>
                  <a:gd name="T58" fmla="*/ 13061 w 2279"/>
                  <a:gd name="T59" fmla="*/ 582147 h 2211"/>
                  <a:gd name="T60" fmla="*/ 6530 w 2279"/>
                  <a:gd name="T61" fmla="*/ 416085 h 2211"/>
                  <a:gd name="T62" fmla="*/ 0 w 2279"/>
                  <a:gd name="T63" fmla="*/ 119415 h 2211"/>
                  <a:gd name="T64" fmla="*/ 2049640 w 2279"/>
                  <a:gd name="T65" fmla="*/ 0 h 221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279"/>
                  <a:gd name="T100" fmla="*/ 0 h 2211"/>
                  <a:gd name="T101" fmla="*/ 2279 w 2279"/>
                  <a:gd name="T102" fmla="*/ 2211 h 221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279" h="2211">
                    <a:moveTo>
                      <a:pt x="2197" y="0"/>
                    </a:moveTo>
                    <a:lnTo>
                      <a:pt x="2233" y="377"/>
                    </a:lnTo>
                    <a:lnTo>
                      <a:pt x="2237" y="437"/>
                    </a:lnTo>
                    <a:lnTo>
                      <a:pt x="2242" y="588"/>
                    </a:lnTo>
                    <a:lnTo>
                      <a:pt x="2247" y="785"/>
                    </a:lnTo>
                    <a:lnTo>
                      <a:pt x="2249" y="886"/>
                    </a:lnTo>
                    <a:lnTo>
                      <a:pt x="2249" y="984"/>
                    </a:lnTo>
                    <a:lnTo>
                      <a:pt x="2249" y="1103"/>
                    </a:lnTo>
                    <a:lnTo>
                      <a:pt x="2253" y="1265"/>
                    </a:lnTo>
                    <a:lnTo>
                      <a:pt x="2263" y="1641"/>
                    </a:lnTo>
                    <a:lnTo>
                      <a:pt x="2279" y="2113"/>
                    </a:lnTo>
                    <a:lnTo>
                      <a:pt x="1894" y="2135"/>
                    </a:lnTo>
                    <a:lnTo>
                      <a:pt x="1154" y="2175"/>
                    </a:lnTo>
                    <a:lnTo>
                      <a:pt x="971" y="2184"/>
                    </a:lnTo>
                    <a:lnTo>
                      <a:pt x="781" y="2193"/>
                    </a:lnTo>
                    <a:lnTo>
                      <a:pt x="595" y="2199"/>
                    </a:lnTo>
                    <a:lnTo>
                      <a:pt x="421" y="2204"/>
                    </a:lnTo>
                    <a:lnTo>
                      <a:pt x="149" y="2209"/>
                    </a:lnTo>
                    <a:lnTo>
                      <a:pt x="43" y="2211"/>
                    </a:lnTo>
                    <a:lnTo>
                      <a:pt x="37" y="1740"/>
                    </a:lnTo>
                    <a:lnTo>
                      <a:pt x="32" y="1350"/>
                    </a:lnTo>
                    <a:lnTo>
                      <a:pt x="28" y="1034"/>
                    </a:lnTo>
                    <a:lnTo>
                      <a:pt x="21" y="810"/>
                    </a:lnTo>
                    <a:lnTo>
                      <a:pt x="14" y="624"/>
                    </a:lnTo>
                    <a:lnTo>
                      <a:pt x="7" y="446"/>
                    </a:lnTo>
                    <a:lnTo>
                      <a:pt x="0" y="128"/>
                    </a:lnTo>
                    <a:lnTo>
                      <a:pt x="2197" y="0"/>
                    </a:lnTo>
                    <a:close/>
                  </a:path>
                </a:pathLst>
              </a:custGeom>
              <a:gradFill rotWithShape="1">
                <a:gsLst>
                  <a:gs pos="0">
                    <a:srgbClr val="000000">
                      <a:alpha val="57999"/>
                    </a:srgbClr>
                  </a:gs>
                  <a:gs pos="100000">
                    <a:srgbClr val="949494">
                      <a:alpha val="0"/>
                    </a:srgbClr>
                  </a:gs>
                </a:gsLst>
                <a:lin ang="5400000" scaled="1"/>
              </a:gradFill>
              <a:ln w="9525">
                <a:noFill/>
                <a:round/>
                <a:headEnd/>
                <a:tailEnd/>
              </a:ln>
            </p:spPr>
            <p:txBody>
              <a:bodyPr/>
              <a:lstStyle/>
              <a:p>
                <a:pPr fontAlgn="auto">
                  <a:spcBef>
                    <a:spcPts val="0"/>
                  </a:spcBef>
                  <a:spcAft>
                    <a:spcPts val="0"/>
                  </a:spcAft>
                  <a:defRPr/>
                </a:pPr>
                <a:r>
                  <a:rPr kumimoji="1" lang="en-US" altLang="zh-CN" sz="1800" kern="0">
                    <a:solidFill>
                      <a:sysClr val="windowText" lastClr="000000"/>
                    </a:solidFill>
                    <a:latin typeface="Arial" pitchFamily="34" charset="0"/>
                    <a:ea typeface="PMingLiU" pitchFamily="18" charset="-120"/>
                  </a:rPr>
                  <a:t>  </a:t>
                </a:r>
              </a:p>
            </p:txBody>
          </p:sp>
          <p:sp>
            <p:nvSpPr>
              <p:cNvPr id="29" name="Freeform 6"/>
              <p:cNvSpPr>
                <a:spLocks/>
              </p:cNvSpPr>
              <p:nvPr/>
            </p:nvSpPr>
            <p:spPr bwMode="auto">
              <a:xfrm rot="485220">
                <a:off x="777669" y="551874"/>
                <a:ext cx="1741712" cy="1535185"/>
              </a:xfrm>
              <a:custGeom>
                <a:avLst/>
                <a:gdLst>
                  <a:gd name="T0" fmla="*/ 2056831 w 2279"/>
                  <a:gd name="T1" fmla="*/ 0 h 2211"/>
                  <a:gd name="T2" fmla="*/ 2090534 w 2279"/>
                  <a:gd name="T3" fmla="*/ 352947 h 2211"/>
                  <a:gd name="T4" fmla="*/ 2090534 w 2279"/>
                  <a:gd name="T5" fmla="*/ 352947 h 2211"/>
                  <a:gd name="T6" fmla="*/ 2094279 w 2279"/>
                  <a:gd name="T7" fmla="*/ 409119 h 2211"/>
                  <a:gd name="T8" fmla="*/ 2098960 w 2279"/>
                  <a:gd name="T9" fmla="*/ 550486 h 2211"/>
                  <a:gd name="T10" fmla="*/ 2103641 w 2279"/>
                  <a:gd name="T11" fmla="*/ 734917 h 2211"/>
                  <a:gd name="T12" fmla="*/ 2105513 w 2279"/>
                  <a:gd name="T13" fmla="*/ 829473 h 2211"/>
                  <a:gd name="T14" fmla="*/ 2105513 w 2279"/>
                  <a:gd name="T15" fmla="*/ 921221 h 2211"/>
                  <a:gd name="T16" fmla="*/ 2105513 w 2279"/>
                  <a:gd name="T17" fmla="*/ 921221 h 2211"/>
                  <a:gd name="T18" fmla="*/ 2105513 w 2279"/>
                  <a:gd name="T19" fmla="*/ 1032629 h 2211"/>
                  <a:gd name="T20" fmla="*/ 2109258 w 2279"/>
                  <a:gd name="T21" fmla="*/ 1184293 h 2211"/>
                  <a:gd name="T22" fmla="*/ 2118620 w 2279"/>
                  <a:gd name="T23" fmla="*/ 1536304 h 2211"/>
                  <a:gd name="T24" fmla="*/ 2133599 w 2279"/>
                  <a:gd name="T25" fmla="*/ 1978190 h 2211"/>
                  <a:gd name="T26" fmla="*/ 2133599 w 2279"/>
                  <a:gd name="T27" fmla="*/ 1978190 h 2211"/>
                  <a:gd name="T28" fmla="*/ 1773162 w 2279"/>
                  <a:gd name="T29" fmla="*/ 1998787 h 2211"/>
                  <a:gd name="T30" fmla="*/ 1080374 w 2279"/>
                  <a:gd name="T31" fmla="*/ 2036235 h 2211"/>
                  <a:gd name="T32" fmla="*/ 1080374 w 2279"/>
                  <a:gd name="T33" fmla="*/ 2036235 h 2211"/>
                  <a:gd name="T34" fmla="*/ 909050 w 2279"/>
                  <a:gd name="T35" fmla="*/ 2044661 h 2211"/>
                  <a:gd name="T36" fmla="*/ 731172 w 2279"/>
                  <a:gd name="T37" fmla="*/ 2053086 h 2211"/>
                  <a:gd name="T38" fmla="*/ 557039 w 2279"/>
                  <a:gd name="T39" fmla="*/ 2058704 h 2211"/>
                  <a:gd name="T40" fmla="*/ 394140 w 2279"/>
                  <a:gd name="T41" fmla="*/ 2063385 h 2211"/>
                  <a:gd name="T42" fmla="*/ 139494 w 2279"/>
                  <a:gd name="T43" fmla="*/ 2068066 h 2211"/>
                  <a:gd name="T44" fmla="*/ 40257 w 2279"/>
                  <a:gd name="T45" fmla="*/ 2069938 h 2211"/>
                  <a:gd name="T46" fmla="*/ 40257 w 2279"/>
                  <a:gd name="T47" fmla="*/ 2069938 h 2211"/>
                  <a:gd name="T48" fmla="*/ 34639 w 2279"/>
                  <a:gd name="T49" fmla="*/ 1628988 h 2211"/>
                  <a:gd name="T50" fmla="*/ 29958 w 2279"/>
                  <a:gd name="T51" fmla="*/ 1263870 h 2211"/>
                  <a:gd name="T52" fmla="*/ 26214 w 2279"/>
                  <a:gd name="T53" fmla="*/ 968031 h 2211"/>
                  <a:gd name="T54" fmla="*/ 26214 w 2279"/>
                  <a:gd name="T55" fmla="*/ 968031 h 2211"/>
                  <a:gd name="T56" fmla="*/ 19660 w 2279"/>
                  <a:gd name="T57" fmla="*/ 758322 h 2211"/>
                  <a:gd name="T58" fmla="*/ 13107 w 2279"/>
                  <a:gd name="T59" fmla="*/ 584189 h 2211"/>
                  <a:gd name="T60" fmla="*/ 6553 w 2279"/>
                  <a:gd name="T61" fmla="*/ 417545 h 2211"/>
                  <a:gd name="T62" fmla="*/ 0 w 2279"/>
                  <a:gd name="T63" fmla="*/ 119834 h 2211"/>
                  <a:gd name="T64" fmla="*/ 2056831 w 2279"/>
                  <a:gd name="T65" fmla="*/ 0 h 221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279"/>
                  <a:gd name="T100" fmla="*/ 0 h 2211"/>
                  <a:gd name="T101" fmla="*/ 2279 w 2279"/>
                  <a:gd name="T102" fmla="*/ 2211 h 221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279" h="2211">
                    <a:moveTo>
                      <a:pt x="2197" y="0"/>
                    </a:moveTo>
                    <a:lnTo>
                      <a:pt x="2233" y="377"/>
                    </a:lnTo>
                    <a:lnTo>
                      <a:pt x="2237" y="437"/>
                    </a:lnTo>
                    <a:lnTo>
                      <a:pt x="2242" y="588"/>
                    </a:lnTo>
                    <a:lnTo>
                      <a:pt x="2247" y="785"/>
                    </a:lnTo>
                    <a:lnTo>
                      <a:pt x="2249" y="886"/>
                    </a:lnTo>
                    <a:lnTo>
                      <a:pt x="2249" y="984"/>
                    </a:lnTo>
                    <a:lnTo>
                      <a:pt x="2249" y="1103"/>
                    </a:lnTo>
                    <a:lnTo>
                      <a:pt x="2253" y="1265"/>
                    </a:lnTo>
                    <a:lnTo>
                      <a:pt x="2263" y="1641"/>
                    </a:lnTo>
                    <a:lnTo>
                      <a:pt x="2279" y="2113"/>
                    </a:lnTo>
                    <a:lnTo>
                      <a:pt x="1894" y="2135"/>
                    </a:lnTo>
                    <a:lnTo>
                      <a:pt x="1154" y="2175"/>
                    </a:lnTo>
                    <a:lnTo>
                      <a:pt x="971" y="2184"/>
                    </a:lnTo>
                    <a:lnTo>
                      <a:pt x="781" y="2193"/>
                    </a:lnTo>
                    <a:lnTo>
                      <a:pt x="595" y="2199"/>
                    </a:lnTo>
                    <a:lnTo>
                      <a:pt x="421" y="2204"/>
                    </a:lnTo>
                    <a:lnTo>
                      <a:pt x="149" y="2209"/>
                    </a:lnTo>
                    <a:lnTo>
                      <a:pt x="43" y="2211"/>
                    </a:lnTo>
                    <a:lnTo>
                      <a:pt x="37" y="1740"/>
                    </a:lnTo>
                    <a:lnTo>
                      <a:pt x="32" y="1350"/>
                    </a:lnTo>
                    <a:lnTo>
                      <a:pt x="28" y="1034"/>
                    </a:lnTo>
                    <a:lnTo>
                      <a:pt x="21" y="810"/>
                    </a:lnTo>
                    <a:lnTo>
                      <a:pt x="14" y="624"/>
                    </a:lnTo>
                    <a:lnTo>
                      <a:pt x="7" y="446"/>
                    </a:lnTo>
                    <a:lnTo>
                      <a:pt x="0" y="128"/>
                    </a:lnTo>
                    <a:lnTo>
                      <a:pt x="2197" y="0"/>
                    </a:lnTo>
                    <a:close/>
                  </a:path>
                </a:pathLst>
              </a:custGeom>
              <a:blipFill>
                <a:blip r:embed="rId4" cstate="print"/>
                <a:tile tx="0" ty="0" sx="100000" sy="100000" flip="none" algn="tl"/>
              </a:blipFill>
              <a:ln w="9525">
                <a:noFill/>
                <a:round/>
                <a:headEnd/>
                <a:tailEnd/>
              </a:ln>
            </p:spPr>
            <p:txBody>
              <a:bodyPr/>
              <a:lstStyle/>
              <a:p>
                <a:pPr fontAlgn="auto">
                  <a:spcBef>
                    <a:spcPts val="0"/>
                  </a:spcBef>
                  <a:spcAft>
                    <a:spcPts val="0"/>
                  </a:spcAft>
                  <a:defRPr/>
                </a:pPr>
                <a:endParaRPr lang="zh-CN" altLang="en-US" sz="1800" kern="0">
                  <a:solidFill>
                    <a:srgbClr val="8E0000"/>
                  </a:solidFill>
                  <a:latin typeface="Arial" pitchFamily="34" charset="0"/>
                  <a:ea typeface="楷体_GB2312" pitchFamily="49" charset="-122"/>
                </a:endParaRPr>
              </a:p>
            </p:txBody>
          </p:sp>
        </p:grpSp>
        <p:sp>
          <p:nvSpPr>
            <p:cNvPr id="24" name="TextBox 28"/>
            <p:cNvSpPr txBox="1">
              <a:spLocks noChangeArrowheads="1"/>
            </p:cNvSpPr>
            <p:nvPr/>
          </p:nvSpPr>
          <p:spPr bwMode="auto">
            <a:xfrm rot="21540000">
              <a:off x="3423654" y="3555513"/>
              <a:ext cx="1652682" cy="1368574"/>
            </a:xfrm>
            <a:prstGeom prst="rect">
              <a:avLst/>
            </a:prstGeom>
            <a:noFill/>
            <a:ln w="9525">
              <a:noFill/>
              <a:miter lim="800000"/>
              <a:headEnd/>
              <a:tailEnd/>
            </a:ln>
          </p:spPr>
          <p:txBody>
            <a:bodyPr wrap="square">
              <a:spAutoFit/>
            </a:bodyPr>
            <a:lstStyle/>
            <a:p>
              <a:pPr marL="361950" indent="-361950">
                <a:lnSpc>
                  <a:spcPct val="110000"/>
                </a:lnSpc>
              </a:pPr>
              <a:r>
                <a:rPr kumimoji="1" lang="en-US" altLang="zh-CN" sz="2300" dirty="0" smtClean="0">
                  <a:solidFill>
                    <a:srgbClr val="8E0000"/>
                  </a:solidFill>
                  <a:latin typeface="Helvetica"/>
                  <a:ea typeface="楷体"/>
                  <a:cs typeface="华文新魏" pitchFamily="2" charset="-122"/>
                </a:rPr>
                <a:t>d. Even as her life ended at 63 years of age, she remained a gracious woman who perpetually signified simplicity, charity, charm and kindness.(Para.14, L1)</a:t>
              </a:r>
              <a:endParaRPr kumimoji="1" lang="en-US" altLang="zh-CN" sz="2300" dirty="0">
                <a:solidFill>
                  <a:srgbClr val="8E0000"/>
                </a:solidFill>
                <a:latin typeface="Helvetica"/>
                <a:ea typeface="楷体"/>
                <a:cs typeface="华文新魏" pitchFamily="2" charset="-122"/>
              </a:endParaRPr>
            </a:p>
          </p:txBody>
        </p:sp>
      </p:grpSp>
      <p:grpSp>
        <p:nvGrpSpPr>
          <p:cNvPr id="14" name="组合 13"/>
          <p:cNvGrpSpPr>
            <a:grpSpLocks/>
          </p:cNvGrpSpPr>
          <p:nvPr/>
        </p:nvGrpSpPr>
        <p:grpSpPr bwMode="auto">
          <a:xfrm>
            <a:off x="-14288" y="44450"/>
            <a:ext cx="7983538" cy="1152525"/>
            <a:chOff x="-14288" y="-27384"/>
            <a:chExt cx="7982940" cy="1152525"/>
          </a:xfrm>
        </p:grpSpPr>
        <p:pic>
          <p:nvPicPr>
            <p:cNvPr id="16" name="Picture 2"/>
            <p:cNvPicPr>
              <a:picLocks noChangeAspect="1" noChangeArrowheads="1"/>
            </p:cNvPicPr>
            <p:nvPr/>
          </p:nvPicPr>
          <p:blipFill>
            <a:blip r:embed="rId5"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0" name="TextBox 19">
              <a:hlinkClick r:id="rId6" action="ppaction://hlinksldjump"/>
            </p:cNvPr>
            <p:cNvSpPr txBox="1"/>
            <p:nvPr/>
          </p:nvSpPr>
          <p:spPr>
            <a:xfrm>
              <a:off x="192073" y="471091"/>
              <a:ext cx="2508062" cy="430213"/>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22" name="矩形 21"/>
            <p:cNvSpPr/>
            <p:nvPr/>
          </p:nvSpPr>
          <p:spPr>
            <a:xfrm>
              <a:off x="4130365" y="559991"/>
              <a:ext cx="3838287"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Language appreciation</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46509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strVal val="#ppt_w*0.70"/>
                                          </p:val>
                                        </p:tav>
                                        <p:tav tm="100000">
                                          <p:val>
                                            <p:strVal val="#ppt_w"/>
                                          </p:val>
                                        </p:tav>
                                      </p:tavLst>
                                    </p:anim>
                                    <p:anim calcmode="lin" valueType="num">
                                      <p:cBhvr>
                                        <p:cTn id="8" dur="1000" fill="hold"/>
                                        <p:tgtEl>
                                          <p:spTgt spid="19"/>
                                        </p:tgtEl>
                                        <p:attrNameLst>
                                          <p:attrName>ppt_h</p:attrName>
                                        </p:attrNameLst>
                                      </p:cBhvr>
                                      <p:tavLst>
                                        <p:tav tm="0">
                                          <p:val>
                                            <p:strVal val="#ppt_h"/>
                                          </p:val>
                                        </p:tav>
                                        <p:tav tm="100000">
                                          <p:val>
                                            <p:strVal val="#ppt_h"/>
                                          </p:val>
                                        </p:tav>
                                      </p:tavLst>
                                    </p:anim>
                                    <p:animEffect transition="in" filter="fade">
                                      <p:cBhvr>
                                        <p:cTn id="9" dur="1000"/>
                                        <p:tgtEl>
                                          <p:spTgt spid="19"/>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nodeType="click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p:cTn id="14" dur="1000" fill="hold"/>
                                        <p:tgtEl>
                                          <p:spTgt spid="13"/>
                                        </p:tgtEl>
                                        <p:attrNameLst>
                                          <p:attrName>ppt_w</p:attrName>
                                        </p:attrNameLst>
                                      </p:cBhvr>
                                      <p:tavLst>
                                        <p:tav tm="0">
                                          <p:val>
                                            <p:strVal val="#ppt_w*0.70"/>
                                          </p:val>
                                        </p:tav>
                                        <p:tav tm="100000">
                                          <p:val>
                                            <p:strVal val="#ppt_w"/>
                                          </p:val>
                                        </p:tav>
                                      </p:tavLst>
                                    </p:anim>
                                    <p:anim calcmode="lin" valueType="num">
                                      <p:cBhvr>
                                        <p:cTn id="15" dur="1000" fill="hold"/>
                                        <p:tgtEl>
                                          <p:spTgt spid="13"/>
                                        </p:tgtEl>
                                        <p:attrNameLst>
                                          <p:attrName>ppt_h</p:attrName>
                                        </p:attrNameLst>
                                      </p:cBhvr>
                                      <p:tavLst>
                                        <p:tav tm="0">
                                          <p:val>
                                            <p:strVal val="#ppt_h"/>
                                          </p:val>
                                        </p:tav>
                                        <p:tav tm="100000">
                                          <p:val>
                                            <p:strVal val="#ppt_h"/>
                                          </p:val>
                                        </p:tav>
                                      </p:tavLst>
                                    </p:anim>
                                    <p:animEffect transition="in" filter="fade">
                                      <p:cBhvr>
                                        <p:cTn id="16"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4">
            <a:hlinkClick r:id="rId3" action="ppaction://hlinksldjump"/>
          </p:cNvPr>
          <p:cNvPicPr>
            <a:picLocks noChangeAspect="1" noChangeArrowheads="1"/>
          </p:cNvPicPr>
          <p:nvPr/>
        </p:nvPicPr>
        <p:blipFill>
          <a:blip r:embed="rId4" cstate="print">
            <a:clrChange>
              <a:clrFrom>
                <a:srgbClr val="FDFEF6"/>
              </a:clrFrom>
              <a:clrTo>
                <a:srgbClr val="FDFEF6">
                  <a:alpha val="0"/>
                </a:srgbClr>
              </a:clrTo>
            </a:clrChange>
          </a:blip>
          <a:srcRect/>
          <a:stretch>
            <a:fillRect/>
          </a:stretch>
        </p:blipFill>
        <p:spPr bwMode="auto">
          <a:xfrm>
            <a:off x="8399463" y="6181725"/>
            <a:ext cx="434975" cy="458788"/>
          </a:xfrm>
          <a:prstGeom prst="rect">
            <a:avLst/>
          </a:prstGeom>
          <a:noFill/>
          <a:ln w="9525">
            <a:noFill/>
            <a:miter lim="800000"/>
            <a:headEnd/>
            <a:tailEnd/>
          </a:ln>
        </p:spPr>
      </p:pic>
      <p:grpSp>
        <p:nvGrpSpPr>
          <p:cNvPr id="2" name="组合 12"/>
          <p:cNvGrpSpPr/>
          <p:nvPr/>
        </p:nvGrpSpPr>
        <p:grpSpPr>
          <a:xfrm>
            <a:off x="4926273" y="1268760"/>
            <a:ext cx="4110223" cy="3416682"/>
            <a:chOff x="4839350" y="1393049"/>
            <a:chExt cx="3827049" cy="2860917"/>
          </a:xfrm>
        </p:grpSpPr>
        <p:grpSp>
          <p:nvGrpSpPr>
            <p:cNvPr id="3" name="Group 35"/>
            <p:cNvGrpSpPr>
              <a:grpSpLocks/>
            </p:cNvGrpSpPr>
            <p:nvPr/>
          </p:nvGrpSpPr>
          <p:grpSpPr bwMode="auto">
            <a:xfrm rot="872659">
              <a:off x="5051720" y="1393049"/>
              <a:ext cx="3614679" cy="2860917"/>
              <a:chOff x="3131491" y="3572734"/>
              <a:chExt cx="1996989" cy="1731802"/>
            </a:xfrm>
          </p:grpSpPr>
          <p:sp>
            <p:nvSpPr>
              <p:cNvPr id="30" name="Freeform 6"/>
              <p:cNvSpPr>
                <a:spLocks/>
              </p:cNvSpPr>
              <p:nvPr/>
            </p:nvSpPr>
            <p:spPr bwMode="auto">
              <a:xfrm rot="88283">
                <a:off x="3386678" y="3572734"/>
                <a:ext cx="1741802" cy="1314597"/>
              </a:xfrm>
              <a:custGeom>
                <a:avLst/>
                <a:gdLst>
                  <a:gd name="T0" fmla="*/ 2056831 w 2279"/>
                  <a:gd name="T1" fmla="*/ 0 h 2211"/>
                  <a:gd name="T2" fmla="*/ 2090534 w 2279"/>
                  <a:gd name="T3" fmla="*/ 352947 h 2211"/>
                  <a:gd name="T4" fmla="*/ 2090534 w 2279"/>
                  <a:gd name="T5" fmla="*/ 352947 h 2211"/>
                  <a:gd name="T6" fmla="*/ 2094279 w 2279"/>
                  <a:gd name="T7" fmla="*/ 409119 h 2211"/>
                  <a:gd name="T8" fmla="*/ 2098960 w 2279"/>
                  <a:gd name="T9" fmla="*/ 550486 h 2211"/>
                  <a:gd name="T10" fmla="*/ 2103641 w 2279"/>
                  <a:gd name="T11" fmla="*/ 734917 h 2211"/>
                  <a:gd name="T12" fmla="*/ 2105513 w 2279"/>
                  <a:gd name="T13" fmla="*/ 829473 h 2211"/>
                  <a:gd name="T14" fmla="*/ 2105513 w 2279"/>
                  <a:gd name="T15" fmla="*/ 921221 h 2211"/>
                  <a:gd name="T16" fmla="*/ 2105513 w 2279"/>
                  <a:gd name="T17" fmla="*/ 921221 h 2211"/>
                  <a:gd name="T18" fmla="*/ 2105513 w 2279"/>
                  <a:gd name="T19" fmla="*/ 1032629 h 2211"/>
                  <a:gd name="T20" fmla="*/ 2109258 w 2279"/>
                  <a:gd name="T21" fmla="*/ 1184293 h 2211"/>
                  <a:gd name="T22" fmla="*/ 2118620 w 2279"/>
                  <a:gd name="T23" fmla="*/ 1536304 h 2211"/>
                  <a:gd name="T24" fmla="*/ 2133599 w 2279"/>
                  <a:gd name="T25" fmla="*/ 1978190 h 2211"/>
                  <a:gd name="T26" fmla="*/ 2133599 w 2279"/>
                  <a:gd name="T27" fmla="*/ 1978190 h 2211"/>
                  <a:gd name="T28" fmla="*/ 1773162 w 2279"/>
                  <a:gd name="T29" fmla="*/ 1998787 h 2211"/>
                  <a:gd name="T30" fmla="*/ 1080374 w 2279"/>
                  <a:gd name="T31" fmla="*/ 2036235 h 2211"/>
                  <a:gd name="T32" fmla="*/ 1080374 w 2279"/>
                  <a:gd name="T33" fmla="*/ 2036235 h 2211"/>
                  <a:gd name="T34" fmla="*/ 909050 w 2279"/>
                  <a:gd name="T35" fmla="*/ 2044661 h 2211"/>
                  <a:gd name="T36" fmla="*/ 731172 w 2279"/>
                  <a:gd name="T37" fmla="*/ 2053086 h 2211"/>
                  <a:gd name="T38" fmla="*/ 557039 w 2279"/>
                  <a:gd name="T39" fmla="*/ 2058704 h 2211"/>
                  <a:gd name="T40" fmla="*/ 394140 w 2279"/>
                  <a:gd name="T41" fmla="*/ 2063385 h 2211"/>
                  <a:gd name="T42" fmla="*/ 139494 w 2279"/>
                  <a:gd name="T43" fmla="*/ 2068066 h 2211"/>
                  <a:gd name="T44" fmla="*/ 40257 w 2279"/>
                  <a:gd name="T45" fmla="*/ 2069938 h 2211"/>
                  <a:gd name="T46" fmla="*/ 40257 w 2279"/>
                  <a:gd name="T47" fmla="*/ 2069938 h 2211"/>
                  <a:gd name="T48" fmla="*/ 34639 w 2279"/>
                  <a:gd name="T49" fmla="*/ 1628988 h 2211"/>
                  <a:gd name="T50" fmla="*/ 29958 w 2279"/>
                  <a:gd name="T51" fmla="*/ 1263870 h 2211"/>
                  <a:gd name="T52" fmla="*/ 26214 w 2279"/>
                  <a:gd name="T53" fmla="*/ 968031 h 2211"/>
                  <a:gd name="T54" fmla="*/ 26214 w 2279"/>
                  <a:gd name="T55" fmla="*/ 968031 h 2211"/>
                  <a:gd name="T56" fmla="*/ 19660 w 2279"/>
                  <a:gd name="T57" fmla="*/ 758322 h 2211"/>
                  <a:gd name="T58" fmla="*/ 13107 w 2279"/>
                  <a:gd name="T59" fmla="*/ 584189 h 2211"/>
                  <a:gd name="T60" fmla="*/ 6553 w 2279"/>
                  <a:gd name="T61" fmla="*/ 417545 h 2211"/>
                  <a:gd name="T62" fmla="*/ 0 w 2279"/>
                  <a:gd name="T63" fmla="*/ 119834 h 2211"/>
                  <a:gd name="T64" fmla="*/ 2056831 w 2279"/>
                  <a:gd name="T65" fmla="*/ 0 h 221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279"/>
                  <a:gd name="T100" fmla="*/ 0 h 2211"/>
                  <a:gd name="T101" fmla="*/ 2279 w 2279"/>
                  <a:gd name="T102" fmla="*/ 2211 h 221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279" h="2211">
                    <a:moveTo>
                      <a:pt x="2197" y="0"/>
                    </a:moveTo>
                    <a:lnTo>
                      <a:pt x="2233" y="377"/>
                    </a:lnTo>
                    <a:lnTo>
                      <a:pt x="2237" y="437"/>
                    </a:lnTo>
                    <a:lnTo>
                      <a:pt x="2242" y="588"/>
                    </a:lnTo>
                    <a:lnTo>
                      <a:pt x="2247" y="785"/>
                    </a:lnTo>
                    <a:lnTo>
                      <a:pt x="2249" y="886"/>
                    </a:lnTo>
                    <a:lnTo>
                      <a:pt x="2249" y="984"/>
                    </a:lnTo>
                    <a:lnTo>
                      <a:pt x="2249" y="1103"/>
                    </a:lnTo>
                    <a:lnTo>
                      <a:pt x="2253" y="1265"/>
                    </a:lnTo>
                    <a:lnTo>
                      <a:pt x="2263" y="1641"/>
                    </a:lnTo>
                    <a:lnTo>
                      <a:pt x="2279" y="2113"/>
                    </a:lnTo>
                    <a:lnTo>
                      <a:pt x="1894" y="2135"/>
                    </a:lnTo>
                    <a:lnTo>
                      <a:pt x="1154" y="2175"/>
                    </a:lnTo>
                    <a:lnTo>
                      <a:pt x="971" y="2184"/>
                    </a:lnTo>
                    <a:lnTo>
                      <a:pt x="781" y="2193"/>
                    </a:lnTo>
                    <a:lnTo>
                      <a:pt x="595" y="2199"/>
                    </a:lnTo>
                    <a:lnTo>
                      <a:pt x="421" y="2204"/>
                    </a:lnTo>
                    <a:lnTo>
                      <a:pt x="149" y="2209"/>
                    </a:lnTo>
                    <a:lnTo>
                      <a:pt x="43" y="2211"/>
                    </a:lnTo>
                    <a:lnTo>
                      <a:pt x="37" y="1740"/>
                    </a:lnTo>
                    <a:lnTo>
                      <a:pt x="32" y="1350"/>
                    </a:lnTo>
                    <a:lnTo>
                      <a:pt x="28" y="1034"/>
                    </a:lnTo>
                    <a:lnTo>
                      <a:pt x="21" y="810"/>
                    </a:lnTo>
                    <a:lnTo>
                      <a:pt x="14" y="624"/>
                    </a:lnTo>
                    <a:lnTo>
                      <a:pt x="7" y="446"/>
                    </a:lnTo>
                    <a:lnTo>
                      <a:pt x="0" y="128"/>
                    </a:lnTo>
                    <a:lnTo>
                      <a:pt x="2197" y="0"/>
                    </a:lnTo>
                    <a:close/>
                  </a:path>
                </a:pathLst>
              </a:custGeom>
              <a:noFill/>
              <a:ln w="9525">
                <a:noFill/>
                <a:round/>
                <a:headEnd/>
                <a:tailEnd/>
              </a:ln>
            </p:spPr>
            <p:txBody>
              <a:bodyPr/>
              <a:lstStyle/>
              <a:p>
                <a:pPr fontAlgn="auto">
                  <a:spcBef>
                    <a:spcPts val="0"/>
                  </a:spcBef>
                  <a:spcAft>
                    <a:spcPts val="0"/>
                  </a:spcAft>
                  <a:defRPr/>
                </a:pPr>
                <a:endParaRPr lang="zh-CN" altLang="en-US" sz="2600" kern="0">
                  <a:solidFill>
                    <a:srgbClr val="99CC00"/>
                  </a:solidFill>
                  <a:latin typeface="Arial" pitchFamily="34" charset="0"/>
                  <a:ea typeface="楷体_GB2312" pitchFamily="49" charset="-122"/>
                </a:endParaRPr>
              </a:p>
            </p:txBody>
          </p:sp>
          <p:sp>
            <p:nvSpPr>
              <p:cNvPr id="21" name="TextBox 28"/>
              <p:cNvSpPr txBox="1">
                <a:spLocks noChangeArrowheads="1"/>
              </p:cNvSpPr>
              <p:nvPr/>
            </p:nvSpPr>
            <p:spPr bwMode="auto">
              <a:xfrm rot="21540000">
                <a:off x="3131491" y="3907235"/>
                <a:ext cx="1873874" cy="1397301"/>
              </a:xfrm>
              <a:prstGeom prst="rect">
                <a:avLst/>
              </a:prstGeom>
              <a:noFill/>
              <a:ln w="9525">
                <a:noFill/>
                <a:miter lim="800000"/>
                <a:headEnd/>
                <a:tailEnd/>
              </a:ln>
            </p:spPr>
            <p:txBody>
              <a:bodyPr wrap="square">
                <a:spAutoFit/>
              </a:bodyPr>
              <a:lstStyle/>
              <a:p>
                <a:r>
                  <a:rPr kumimoji="1" lang="zh-CN" altLang="en-US" sz="2400" dirty="0" smtClean="0">
                    <a:solidFill>
                      <a:srgbClr val="000000"/>
                    </a:solidFill>
                    <a:latin typeface="华文行楷" pitchFamily="2" charset="-122"/>
                    <a:ea typeface="华文行楷" pitchFamily="2" charset="-122"/>
                    <a:cs typeface="华文新魏" pitchFamily="2" charset="-122"/>
                  </a:rPr>
                  <a:t>“要想有美丽双眸，就要善于发现他人优点；要想双唇动人，只说和善之辞；要想镇定自信，谨记自己始终与大家同行。”</a:t>
                </a:r>
              </a:p>
            </p:txBody>
          </p:sp>
        </p:grpSp>
        <p:sp>
          <p:nvSpPr>
            <p:cNvPr id="36" name="Freeform 6"/>
            <p:cNvSpPr>
              <a:spLocks/>
            </p:cNvSpPr>
            <p:nvPr/>
          </p:nvSpPr>
          <p:spPr bwMode="auto">
            <a:xfrm rot="822209">
              <a:off x="4839350" y="1666417"/>
              <a:ext cx="3730062" cy="2097365"/>
            </a:xfrm>
            <a:custGeom>
              <a:avLst/>
              <a:gdLst>
                <a:gd name="T0" fmla="*/ 2049640 w 2279"/>
                <a:gd name="T1" fmla="*/ 0 h 2211"/>
                <a:gd name="T2" fmla="*/ 2083225 w 2279"/>
                <a:gd name="T3" fmla="*/ 351714 h 2211"/>
                <a:gd name="T4" fmla="*/ 2083225 w 2279"/>
                <a:gd name="T5" fmla="*/ 351714 h 2211"/>
                <a:gd name="T6" fmla="*/ 2086957 w 2279"/>
                <a:gd name="T7" fmla="*/ 407689 h 2211"/>
                <a:gd name="T8" fmla="*/ 2091622 w 2279"/>
                <a:gd name="T9" fmla="*/ 548561 h 2211"/>
                <a:gd name="T10" fmla="*/ 2096286 w 2279"/>
                <a:gd name="T11" fmla="*/ 732348 h 2211"/>
                <a:gd name="T12" fmla="*/ 2098152 w 2279"/>
                <a:gd name="T13" fmla="*/ 826573 h 2211"/>
                <a:gd name="T14" fmla="*/ 2098152 w 2279"/>
                <a:gd name="T15" fmla="*/ 918000 h 2211"/>
                <a:gd name="T16" fmla="*/ 2098152 w 2279"/>
                <a:gd name="T17" fmla="*/ 918000 h 2211"/>
                <a:gd name="T18" fmla="*/ 2098152 w 2279"/>
                <a:gd name="T19" fmla="*/ 1029019 h 2211"/>
                <a:gd name="T20" fmla="*/ 2101884 w 2279"/>
                <a:gd name="T21" fmla="*/ 1180153 h 2211"/>
                <a:gd name="T22" fmla="*/ 2111213 w 2279"/>
                <a:gd name="T23" fmla="*/ 1530933 h 2211"/>
                <a:gd name="T24" fmla="*/ 2126140 w 2279"/>
                <a:gd name="T25" fmla="*/ 1971275 h 2211"/>
                <a:gd name="T26" fmla="*/ 2126140 w 2279"/>
                <a:gd name="T27" fmla="*/ 1971275 h 2211"/>
                <a:gd name="T28" fmla="*/ 1766963 w 2279"/>
                <a:gd name="T29" fmla="*/ 1991800 h 2211"/>
                <a:gd name="T30" fmla="*/ 1076597 w 2279"/>
                <a:gd name="T31" fmla="*/ 2029117 h 2211"/>
                <a:gd name="T32" fmla="*/ 1076597 w 2279"/>
                <a:gd name="T33" fmla="*/ 2029117 h 2211"/>
                <a:gd name="T34" fmla="*/ 905872 w 2279"/>
                <a:gd name="T35" fmla="*/ 2037513 h 2211"/>
                <a:gd name="T36" fmla="*/ 728616 w 2279"/>
                <a:gd name="T37" fmla="*/ 2045909 h 2211"/>
                <a:gd name="T38" fmla="*/ 555091 w 2279"/>
                <a:gd name="T39" fmla="*/ 2051507 h 2211"/>
                <a:gd name="T40" fmla="*/ 392762 w 2279"/>
                <a:gd name="T41" fmla="*/ 2056172 h 2211"/>
                <a:gd name="T42" fmla="*/ 139006 w 2279"/>
                <a:gd name="T43" fmla="*/ 2060836 h 2211"/>
                <a:gd name="T44" fmla="*/ 40116 w 2279"/>
                <a:gd name="T45" fmla="*/ 2062702 h 2211"/>
                <a:gd name="T46" fmla="*/ 40116 w 2279"/>
                <a:gd name="T47" fmla="*/ 2062702 h 2211"/>
                <a:gd name="T48" fmla="*/ 34518 w 2279"/>
                <a:gd name="T49" fmla="*/ 1623293 h 2211"/>
                <a:gd name="T50" fmla="*/ 29854 w 2279"/>
                <a:gd name="T51" fmla="*/ 1259452 h 2211"/>
                <a:gd name="T52" fmla="*/ 26122 w 2279"/>
                <a:gd name="T53" fmla="*/ 964647 h 2211"/>
                <a:gd name="T54" fmla="*/ 26122 w 2279"/>
                <a:gd name="T55" fmla="*/ 964647 h 2211"/>
                <a:gd name="T56" fmla="*/ 19591 w 2279"/>
                <a:gd name="T57" fmla="*/ 755671 h 2211"/>
                <a:gd name="T58" fmla="*/ 13061 w 2279"/>
                <a:gd name="T59" fmla="*/ 582147 h 2211"/>
                <a:gd name="T60" fmla="*/ 6530 w 2279"/>
                <a:gd name="T61" fmla="*/ 416085 h 2211"/>
                <a:gd name="T62" fmla="*/ 0 w 2279"/>
                <a:gd name="T63" fmla="*/ 119415 h 2211"/>
                <a:gd name="T64" fmla="*/ 2049640 w 2279"/>
                <a:gd name="T65" fmla="*/ 0 h 221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279"/>
                <a:gd name="T100" fmla="*/ 0 h 2211"/>
                <a:gd name="T101" fmla="*/ 2279 w 2279"/>
                <a:gd name="T102" fmla="*/ 2211 h 221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279" h="2211">
                  <a:moveTo>
                    <a:pt x="2197" y="0"/>
                  </a:moveTo>
                  <a:lnTo>
                    <a:pt x="2233" y="377"/>
                  </a:lnTo>
                  <a:lnTo>
                    <a:pt x="2237" y="437"/>
                  </a:lnTo>
                  <a:lnTo>
                    <a:pt x="2242" y="588"/>
                  </a:lnTo>
                  <a:lnTo>
                    <a:pt x="2247" y="785"/>
                  </a:lnTo>
                  <a:lnTo>
                    <a:pt x="2249" y="886"/>
                  </a:lnTo>
                  <a:lnTo>
                    <a:pt x="2249" y="984"/>
                  </a:lnTo>
                  <a:lnTo>
                    <a:pt x="2249" y="1103"/>
                  </a:lnTo>
                  <a:lnTo>
                    <a:pt x="2253" y="1265"/>
                  </a:lnTo>
                  <a:lnTo>
                    <a:pt x="2263" y="1641"/>
                  </a:lnTo>
                  <a:lnTo>
                    <a:pt x="2279" y="2113"/>
                  </a:lnTo>
                  <a:lnTo>
                    <a:pt x="1894" y="2135"/>
                  </a:lnTo>
                  <a:lnTo>
                    <a:pt x="1154" y="2175"/>
                  </a:lnTo>
                  <a:lnTo>
                    <a:pt x="971" y="2184"/>
                  </a:lnTo>
                  <a:lnTo>
                    <a:pt x="781" y="2193"/>
                  </a:lnTo>
                  <a:lnTo>
                    <a:pt x="595" y="2199"/>
                  </a:lnTo>
                  <a:lnTo>
                    <a:pt x="421" y="2204"/>
                  </a:lnTo>
                  <a:lnTo>
                    <a:pt x="149" y="2209"/>
                  </a:lnTo>
                  <a:lnTo>
                    <a:pt x="43" y="2211"/>
                  </a:lnTo>
                  <a:lnTo>
                    <a:pt x="37" y="1740"/>
                  </a:lnTo>
                  <a:lnTo>
                    <a:pt x="32" y="1350"/>
                  </a:lnTo>
                  <a:lnTo>
                    <a:pt x="28" y="1034"/>
                  </a:lnTo>
                  <a:lnTo>
                    <a:pt x="21" y="810"/>
                  </a:lnTo>
                  <a:lnTo>
                    <a:pt x="14" y="624"/>
                  </a:lnTo>
                  <a:lnTo>
                    <a:pt x="7" y="446"/>
                  </a:lnTo>
                  <a:lnTo>
                    <a:pt x="0" y="128"/>
                  </a:lnTo>
                  <a:lnTo>
                    <a:pt x="2197" y="0"/>
                  </a:lnTo>
                  <a:close/>
                </a:path>
              </a:pathLst>
            </a:custGeom>
            <a:noFill/>
            <a:ln w="9525">
              <a:solidFill>
                <a:srgbClr val="71AE0E"/>
              </a:solidFill>
              <a:round/>
              <a:headEnd/>
              <a:tailEnd/>
            </a:ln>
            <a:effectLst>
              <a:glow rad="228600">
                <a:schemeClr val="accent3">
                  <a:satMod val="175000"/>
                  <a:alpha val="40000"/>
                </a:schemeClr>
              </a:glow>
            </a:effectLst>
          </p:spPr>
          <p:txBody>
            <a:bodyPr/>
            <a:lstStyle/>
            <a:p>
              <a:pPr fontAlgn="auto">
                <a:spcBef>
                  <a:spcPts val="0"/>
                </a:spcBef>
                <a:spcAft>
                  <a:spcPts val="0"/>
                </a:spcAft>
                <a:defRPr/>
              </a:pPr>
              <a:r>
                <a:rPr kumimoji="1" lang="en-US" altLang="zh-CN" sz="2600" kern="0">
                  <a:solidFill>
                    <a:sysClr val="windowText" lastClr="000000"/>
                  </a:solidFill>
                  <a:latin typeface="Arial" pitchFamily="34" charset="0"/>
                  <a:ea typeface="PMingLiU" pitchFamily="18" charset="-120"/>
                </a:rPr>
                <a:t>  </a:t>
              </a:r>
            </a:p>
          </p:txBody>
        </p:sp>
      </p:grpSp>
      <p:grpSp>
        <p:nvGrpSpPr>
          <p:cNvPr id="4" name="Group 35"/>
          <p:cNvGrpSpPr>
            <a:grpSpLocks/>
          </p:cNvGrpSpPr>
          <p:nvPr/>
        </p:nvGrpSpPr>
        <p:grpSpPr bwMode="auto">
          <a:xfrm rot="-1117645">
            <a:off x="356112" y="2252073"/>
            <a:ext cx="4888152" cy="3260077"/>
            <a:chOff x="3397187" y="3501717"/>
            <a:chExt cx="1747572" cy="1571240"/>
          </a:xfrm>
        </p:grpSpPr>
        <p:grpSp>
          <p:nvGrpSpPr>
            <p:cNvPr id="5" name="Group 21"/>
            <p:cNvGrpSpPr>
              <a:grpSpLocks/>
            </p:cNvGrpSpPr>
            <p:nvPr/>
          </p:nvGrpSpPr>
          <p:grpSpPr bwMode="auto">
            <a:xfrm rot="-396937">
              <a:off x="3397187" y="3501717"/>
              <a:ext cx="1747572" cy="1571240"/>
              <a:chOff x="786273" y="552694"/>
              <a:chExt cx="1747572" cy="1571240"/>
            </a:xfrm>
          </p:grpSpPr>
          <p:sp>
            <p:nvSpPr>
              <p:cNvPr id="28" name="Freeform 6"/>
              <p:cNvSpPr>
                <a:spLocks/>
              </p:cNvSpPr>
              <p:nvPr/>
            </p:nvSpPr>
            <p:spPr bwMode="auto">
              <a:xfrm rot="346487">
                <a:off x="793537" y="663226"/>
                <a:ext cx="1740308" cy="1460708"/>
              </a:xfrm>
              <a:custGeom>
                <a:avLst/>
                <a:gdLst>
                  <a:gd name="T0" fmla="*/ 2049640 w 2279"/>
                  <a:gd name="T1" fmla="*/ 0 h 2211"/>
                  <a:gd name="T2" fmla="*/ 2083225 w 2279"/>
                  <a:gd name="T3" fmla="*/ 351714 h 2211"/>
                  <a:gd name="T4" fmla="*/ 2083225 w 2279"/>
                  <a:gd name="T5" fmla="*/ 351714 h 2211"/>
                  <a:gd name="T6" fmla="*/ 2086957 w 2279"/>
                  <a:gd name="T7" fmla="*/ 407689 h 2211"/>
                  <a:gd name="T8" fmla="*/ 2091622 w 2279"/>
                  <a:gd name="T9" fmla="*/ 548561 h 2211"/>
                  <a:gd name="T10" fmla="*/ 2096286 w 2279"/>
                  <a:gd name="T11" fmla="*/ 732348 h 2211"/>
                  <a:gd name="T12" fmla="*/ 2098152 w 2279"/>
                  <a:gd name="T13" fmla="*/ 826573 h 2211"/>
                  <a:gd name="T14" fmla="*/ 2098152 w 2279"/>
                  <a:gd name="T15" fmla="*/ 918000 h 2211"/>
                  <a:gd name="T16" fmla="*/ 2098152 w 2279"/>
                  <a:gd name="T17" fmla="*/ 918000 h 2211"/>
                  <a:gd name="T18" fmla="*/ 2098152 w 2279"/>
                  <a:gd name="T19" fmla="*/ 1029019 h 2211"/>
                  <a:gd name="T20" fmla="*/ 2101884 w 2279"/>
                  <a:gd name="T21" fmla="*/ 1180153 h 2211"/>
                  <a:gd name="T22" fmla="*/ 2111213 w 2279"/>
                  <a:gd name="T23" fmla="*/ 1530933 h 2211"/>
                  <a:gd name="T24" fmla="*/ 2126140 w 2279"/>
                  <a:gd name="T25" fmla="*/ 1971275 h 2211"/>
                  <a:gd name="T26" fmla="*/ 2126140 w 2279"/>
                  <a:gd name="T27" fmla="*/ 1971275 h 2211"/>
                  <a:gd name="T28" fmla="*/ 1766963 w 2279"/>
                  <a:gd name="T29" fmla="*/ 1991800 h 2211"/>
                  <a:gd name="T30" fmla="*/ 1076597 w 2279"/>
                  <a:gd name="T31" fmla="*/ 2029117 h 2211"/>
                  <a:gd name="T32" fmla="*/ 1076597 w 2279"/>
                  <a:gd name="T33" fmla="*/ 2029117 h 2211"/>
                  <a:gd name="T34" fmla="*/ 905872 w 2279"/>
                  <a:gd name="T35" fmla="*/ 2037513 h 2211"/>
                  <a:gd name="T36" fmla="*/ 728616 w 2279"/>
                  <a:gd name="T37" fmla="*/ 2045909 h 2211"/>
                  <a:gd name="T38" fmla="*/ 555091 w 2279"/>
                  <a:gd name="T39" fmla="*/ 2051507 h 2211"/>
                  <a:gd name="T40" fmla="*/ 392762 w 2279"/>
                  <a:gd name="T41" fmla="*/ 2056172 h 2211"/>
                  <a:gd name="T42" fmla="*/ 139006 w 2279"/>
                  <a:gd name="T43" fmla="*/ 2060836 h 2211"/>
                  <a:gd name="T44" fmla="*/ 40116 w 2279"/>
                  <a:gd name="T45" fmla="*/ 2062702 h 2211"/>
                  <a:gd name="T46" fmla="*/ 40116 w 2279"/>
                  <a:gd name="T47" fmla="*/ 2062702 h 2211"/>
                  <a:gd name="T48" fmla="*/ 34518 w 2279"/>
                  <a:gd name="T49" fmla="*/ 1623293 h 2211"/>
                  <a:gd name="T50" fmla="*/ 29854 w 2279"/>
                  <a:gd name="T51" fmla="*/ 1259452 h 2211"/>
                  <a:gd name="T52" fmla="*/ 26122 w 2279"/>
                  <a:gd name="T53" fmla="*/ 964647 h 2211"/>
                  <a:gd name="T54" fmla="*/ 26122 w 2279"/>
                  <a:gd name="T55" fmla="*/ 964647 h 2211"/>
                  <a:gd name="T56" fmla="*/ 19591 w 2279"/>
                  <a:gd name="T57" fmla="*/ 755671 h 2211"/>
                  <a:gd name="T58" fmla="*/ 13061 w 2279"/>
                  <a:gd name="T59" fmla="*/ 582147 h 2211"/>
                  <a:gd name="T60" fmla="*/ 6530 w 2279"/>
                  <a:gd name="T61" fmla="*/ 416085 h 2211"/>
                  <a:gd name="T62" fmla="*/ 0 w 2279"/>
                  <a:gd name="T63" fmla="*/ 119415 h 2211"/>
                  <a:gd name="T64" fmla="*/ 2049640 w 2279"/>
                  <a:gd name="T65" fmla="*/ 0 h 221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279"/>
                  <a:gd name="T100" fmla="*/ 0 h 2211"/>
                  <a:gd name="T101" fmla="*/ 2279 w 2279"/>
                  <a:gd name="T102" fmla="*/ 2211 h 221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279" h="2211">
                    <a:moveTo>
                      <a:pt x="2197" y="0"/>
                    </a:moveTo>
                    <a:lnTo>
                      <a:pt x="2233" y="377"/>
                    </a:lnTo>
                    <a:lnTo>
                      <a:pt x="2237" y="437"/>
                    </a:lnTo>
                    <a:lnTo>
                      <a:pt x="2242" y="588"/>
                    </a:lnTo>
                    <a:lnTo>
                      <a:pt x="2247" y="785"/>
                    </a:lnTo>
                    <a:lnTo>
                      <a:pt x="2249" y="886"/>
                    </a:lnTo>
                    <a:lnTo>
                      <a:pt x="2249" y="984"/>
                    </a:lnTo>
                    <a:lnTo>
                      <a:pt x="2249" y="1103"/>
                    </a:lnTo>
                    <a:lnTo>
                      <a:pt x="2253" y="1265"/>
                    </a:lnTo>
                    <a:lnTo>
                      <a:pt x="2263" y="1641"/>
                    </a:lnTo>
                    <a:lnTo>
                      <a:pt x="2279" y="2113"/>
                    </a:lnTo>
                    <a:lnTo>
                      <a:pt x="1894" y="2135"/>
                    </a:lnTo>
                    <a:lnTo>
                      <a:pt x="1154" y="2175"/>
                    </a:lnTo>
                    <a:lnTo>
                      <a:pt x="971" y="2184"/>
                    </a:lnTo>
                    <a:lnTo>
                      <a:pt x="781" y="2193"/>
                    </a:lnTo>
                    <a:lnTo>
                      <a:pt x="595" y="2199"/>
                    </a:lnTo>
                    <a:lnTo>
                      <a:pt x="421" y="2204"/>
                    </a:lnTo>
                    <a:lnTo>
                      <a:pt x="149" y="2209"/>
                    </a:lnTo>
                    <a:lnTo>
                      <a:pt x="43" y="2211"/>
                    </a:lnTo>
                    <a:lnTo>
                      <a:pt x="37" y="1740"/>
                    </a:lnTo>
                    <a:lnTo>
                      <a:pt x="32" y="1350"/>
                    </a:lnTo>
                    <a:lnTo>
                      <a:pt x="28" y="1034"/>
                    </a:lnTo>
                    <a:lnTo>
                      <a:pt x="21" y="810"/>
                    </a:lnTo>
                    <a:lnTo>
                      <a:pt x="14" y="624"/>
                    </a:lnTo>
                    <a:lnTo>
                      <a:pt x="7" y="446"/>
                    </a:lnTo>
                    <a:lnTo>
                      <a:pt x="0" y="128"/>
                    </a:lnTo>
                    <a:lnTo>
                      <a:pt x="2197" y="0"/>
                    </a:lnTo>
                    <a:close/>
                  </a:path>
                </a:pathLst>
              </a:custGeom>
              <a:gradFill rotWithShape="1">
                <a:gsLst>
                  <a:gs pos="0">
                    <a:srgbClr val="000000">
                      <a:alpha val="57999"/>
                    </a:srgbClr>
                  </a:gs>
                  <a:gs pos="100000">
                    <a:srgbClr val="949494">
                      <a:alpha val="0"/>
                    </a:srgbClr>
                  </a:gs>
                </a:gsLst>
                <a:lin ang="5400000" scaled="1"/>
              </a:gradFill>
              <a:ln w="9525">
                <a:noFill/>
                <a:round/>
                <a:headEnd/>
                <a:tailEnd/>
              </a:ln>
            </p:spPr>
            <p:txBody>
              <a:bodyPr/>
              <a:lstStyle/>
              <a:p>
                <a:pPr fontAlgn="auto">
                  <a:spcBef>
                    <a:spcPts val="0"/>
                  </a:spcBef>
                  <a:spcAft>
                    <a:spcPts val="0"/>
                  </a:spcAft>
                  <a:defRPr/>
                </a:pPr>
                <a:r>
                  <a:rPr kumimoji="1" lang="en-US" altLang="zh-CN" sz="1800" kern="0">
                    <a:solidFill>
                      <a:sysClr val="windowText" lastClr="000000"/>
                    </a:solidFill>
                    <a:latin typeface="Arial" pitchFamily="34" charset="0"/>
                    <a:ea typeface="PMingLiU" pitchFamily="18" charset="-120"/>
                  </a:rPr>
                  <a:t>  </a:t>
                </a:r>
              </a:p>
            </p:txBody>
          </p:sp>
          <p:sp>
            <p:nvSpPr>
              <p:cNvPr id="29" name="Freeform 6"/>
              <p:cNvSpPr>
                <a:spLocks/>
              </p:cNvSpPr>
              <p:nvPr/>
            </p:nvSpPr>
            <p:spPr bwMode="auto">
              <a:xfrm rot="485220">
                <a:off x="786273" y="552694"/>
                <a:ext cx="1741712" cy="1370278"/>
              </a:xfrm>
              <a:custGeom>
                <a:avLst/>
                <a:gdLst>
                  <a:gd name="T0" fmla="*/ 2056831 w 2279"/>
                  <a:gd name="T1" fmla="*/ 0 h 2211"/>
                  <a:gd name="T2" fmla="*/ 2090534 w 2279"/>
                  <a:gd name="T3" fmla="*/ 352947 h 2211"/>
                  <a:gd name="T4" fmla="*/ 2090534 w 2279"/>
                  <a:gd name="T5" fmla="*/ 352947 h 2211"/>
                  <a:gd name="T6" fmla="*/ 2094279 w 2279"/>
                  <a:gd name="T7" fmla="*/ 409119 h 2211"/>
                  <a:gd name="T8" fmla="*/ 2098960 w 2279"/>
                  <a:gd name="T9" fmla="*/ 550486 h 2211"/>
                  <a:gd name="T10" fmla="*/ 2103641 w 2279"/>
                  <a:gd name="T11" fmla="*/ 734917 h 2211"/>
                  <a:gd name="T12" fmla="*/ 2105513 w 2279"/>
                  <a:gd name="T13" fmla="*/ 829473 h 2211"/>
                  <a:gd name="T14" fmla="*/ 2105513 w 2279"/>
                  <a:gd name="T15" fmla="*/ 921221 h 2211"/>
                  <a:gd name="T16" fmla="*/ 2105513 w 2279"/>
                  <a:gd name="T17" fmla="*/ 921221 h 2211"/>
                  <a:gd name="T18" fmla="*/ 2105513 w 2279"/>
                  <a:gd name="T19" fmla="*/ 1032629 h 2211"/>
                  <a:gd name="T20" fmla="*/ 2109258 w 2279"/>
                  <a:gd name="T21" fmla="*/ 1184293 h 2211"/>
                  <a:gd name="T22" fmla="*/ 2118620 w 2279"/>
                  <a:gd name="T23" fmla="*/ 1536304 h 2211"/>
                  <a:gd name="T24" fmla="*/ 2133599 w 2279"/>
                  <a:gd name="T25" fmla="*/ 1978190 h 2211"/>
                  <a:gd name="T26" fmla="*/ 2133599 w 2279"/>
                  <a:gd name="T27" fmla="*/ 1978190 h 2211"/>
                  <a:gd name="T28" fmla="*/ 1773162 w 2279"/>
                  <a:gd name="T29" fmla="*/ 1998787 h 2211"/>
                  <a:gd name="T30" fmla="*/ 1080374 w 2279"/>
                  <a:gd name="T31" fmla="*/ 2036235 h 2211"/>
                  <a:gd name="T32" fmla="*/ 1080374 w 2279"/>
                  <a:gd name="T33" fmla="*/ 2036235 h 2211"/>
                  <a:gd name="T34" fmla="*/ 909050 w 2279"/>
                  <a:gd name="T35" fmla="*/ 2044661 h 2211"/>
                  <a:gd name="T36" fmla="*/ 731172 w 2279"/>
                  <a:gd name="T37" fmla="*/ 2053086 h 2211"/>
                  <a:gd name="T38" fmla="*/ 557039 w 2279"/>
                  <a:gd name="T39" fmla="*/ 2058704 h 2211"/>
                  <a:gd name="T40" fmla="*/ 394140 w 2279"/>
                  <a:gd name="T41" fmla="*/ 2063385 h 2211"/>
                  <a:gd name="T42" fmla="*/ 139494 w 2279"/>
                  <a:gd name="T43" fmla="*/ 2068066 h 2211"/>
                  <a:gd name="T44" fmla="*/ 40257 w 2279"/>
                  <a:gd name="T45" fmla="*/ 2069938 h 2211"/>
                  <a:gd name="T46" fmla="*/ 40257 w 2279"/>
                  <a:gd name="T47" fmla="*/ 2069938 h 2211"/>
                  <a:gd name="T48" fmla="*/ 34639 w 2279"/>
                  <a:gd name="T49" fmla="*/ 1628988 h 2211"/>
                  <a:gd name="T50" fmla="*/ 29958 w 2279"/>
                  <a:gd name="T51" fmla="*/ 1263870 h 2211"/>
                  <a:gd name="T52" fmla="*/ 26214 w 2279"/>
                  <a:gd name="T53" fmla="*/ 968031 h 2211"/>
                  <a:gd name="T54" fmla="*/ 26214 w 2279"/>
                  <a:gd name="T55" fmla="*/ 968031 h 2211"/>
                  <a:gd name="T56" fmla="*/ 19660 w 2279"/>
                  <a:gd name="T57" fmla="*/ 758322 h 2211"/>
                  <a:gd name="T58" fmla="*/ 13107 w 2279"/>
                  <a:gd name="T59" fmla="*/ 584189 h 2211"/>
                  <a:gd name="T60" fmla="*/ 6553 w 2279"/>
                  <a:gd name="T61" fmla="*/ 417545 h 2211"/>
                  <a:gd name="T62" fmla="*/ 0 w 2279"/>
                  <a:gd name="T63" fmla="*/ 119834 h 2211"/>
                  <a:gd name="T64" fmla="*/ 2056831 w 2279"/>
                  <a:gd name="T65" fmla="*/ 0 h 221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279"/>
                  <a:gd name="T100" fmla="*/ 0 h 2211"/>
                  <a:gd name="T101" fmla="*/ 2279 w 2279"/>
                  <a:gd name="T102" fmla="*/ 2211 h 2211"/>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279" h="2211">
                    <a:moveTo>
                      <a:pt x="2197" y="0"/>
                    </a:moveTo>
                    <a:lnTo>
                      <a:pt x="2233" y="377"/>
                    </a:lnTo>
                    <a:lnTo>
                      <a:pt x="2237" y="437"/>
                    </a:lnTo>
                    <a:lnTo>
                      <a:pt x="2242" y="588"/>
                    </a:lnTo>
                    <a:lnTo>
                      <a:pt x="2247" y="785"/>
                    </a:lnTo>
                    <a:lnTo>
                      <a:pt x="2249" y="886"/>
                    </a:lnTo>
                    <a:lnTo>
                      <a:pt x="2249" y="984"/>
                    </a:lnTo>
                    <a:lnTo>
                      <a:pt x="2249" y="1103"/>
                    </a:lnTo>
                    <a:lnTo>
                      <a:pt x="2253" y="1265"/>
                    </a:lnTo>
                    <a:lnTo>
                      <a:pt x="2263" y="1641"/>
                    </a:lnTo>
                    <a:lnTo>
                      <a:pt x="2279" y="2113"/>
                    </a:lnTo>
                    <a:lnTo>
                      <a:pt x="1894" y="2135"/>
                    </a:lnTo>
                    <a:lnTo>
                      <a:pt x="1154" y="2175"/>
                    </a:lnTo>
                    <a:lnTo>
                      <a:pt x="971" y="2184"/>
                    </a:lnTo>
                    <a:lnTo>
                      <a:pt x="781" y="2193"/>
                    </a:lnTo>
                    <a:lnTo>
                      <a:pt x="595" y="2199"/>
                    </a:lnTo>
                    <a:lnTo>
                      <a:pt x="421" y="2204"/>
                    </a:lnTo>
                    <a:lnTo>
                      <a:pt x="149" y="2209"/>
                    </a:lnTo>
                    <a:lnTo>
                      <a:pt x="43" y="2211"/>
                    </a:lnTo>
                    <a:lnTo>
                      <a:pt x="37" y="1740"/>
                    </a:lnTo>
                    <a:lnTo>
                      <a:pt x="32" y="1350"/>
                    </a:lnTo>
                    <a:lnTo>
                      <a:pt x="28" y="1034"/>
                    </a:lnTo>
                    <a:lnTo>
                      <a:pt x="21" y="810"/>
                    </a:lnTo>
                    <a:lnTo>
                      <a:pt x="14" y="624"/>
                    </a:lnTo>
                    <a:lnTo>
                      <a:pt x="7" y="446"/>
                    </a:lnTo>
                    <a:lnTo>
                      <a:pt x="0" y="128"/>
                    </a:lnTo>
                    <a:lnTo>
                      <a:pt x="2197" y="0"/>
                    </a:lnTo>
                    <a:close/>
                  </a:path>
                </a:pathLst>
              </a:custGeom>
              <a:blipFill>
                <a:blip r:embed="rId5" cstate="print"/>
                <a:tile tx="0" ty="0" sx="100000" sy="100000" flip="none" algn="tl"/>
              </a:blipFill>
              <a:ln w="9525">
                <a:noFill/>
                <a:round/>
                <a:headEnd/>
                <a:tailEnd/>
              </a:ln>
            </p:spPr>
            <p:txBody>
              <a:bodyPr/>
              <a:lstStyle/>
              <a:p>
                <a:pPr fontAlgn="auto">
                  <a:spcBef>
                    <a:spcPts val="0"/>
                  </a:spcBef>
                  <a:spcAft>
                    <a:spcPts val="0"/>
                  </a:spcAft>
                  <a:defRPr/>
                </a:pPr>
                <a:endParaRPr lang="zh-CN" altLang="en-US" sz="1800" kern="0">
                  <a:solidFill>
                    <a:srgbClr val="8E0000"/>
                  </a:solidFill>
                  <a:latin typeface="Arial" pitchFamily="34" charset="0"/>
                  <a:ea typeface="楷体_GB2312" pitchFamily="49" charset="-122"/>
                </a:endParaRPr>
              </a:p>
            </p:txBody>
          </p:sp>
        </p:grpSp>
        <p:sp>
          <p:nvSpPr>
            <p:cNvPr id="24" name="TextBox 28"/>
            <p:cNvSpPr txBox="1">
              <a:spLocks noChangeArrowheads="1"/>
            </p:cNvSpPr>
            <p:nvPr/>
          </p:nvSpPr>
          <p:spPr bwMode="auto">
            <a:xfrm rot="21540000">
              <a:off x="3452309" y="3581539"/>
              <a:ext cx="1652682" cy="1253914"/>
            </a:xfrm>
            <a:prstGeom prst="rect">
              <a:avLst/>
            </a:prstGeom>
            <a:noFill/>
            <a:ln w="9525">
              <a:noFill/>
              <a:miter lim="800000"/>
              <a:headEnd/>
              <a:tailEnd/>
            </a:ln>
          </p:spPr>
          <p:txBody>
            <a:bodyPr wrap="square">
              <a:spAutoFit/>
            </a:bodyPr>
            <a:lstStyle/>
            <a:p>
              <a:pPr marL="361950" indent="-361950">
                <a:lnSpc>
                  <a:spcPct val="120000"/>
                </a:lnSpc>
              </a:pPr>
              <a:r>
                <a:rPr kumimoji="1" lang="en-US" altLang="zh-CN" sz="2300" dirty="0" smtClean="0">
                  <a:solidFill>
                    <a:srgbClr val="8E0000"/>
                  </a:solidFill>
                  <a:latin typeface="Helvetica"/>
                  <a:ea typeface="楷体"/>
                  <a:cs typeface="华文新魏" pitchFamily="2" charset="-122"/>
                </a:rPr>
                <a:t>e. “For beautiful eyes, look for the good in others; for beautiful lips, speak only words of kindness; and for poise, walk with the knowledge that you are never alone.” (Para.15, L4)</a:t>
              </a:r>
              <a:endParaRPr kumimoji="1" lang="en-US" altLang="zh-CN" sz="2300" dirty="0">
                <a:solidFill>
                  <a:srgbClr val="8E0000"/>
                </a:solidFill>
                <a:latin typeface="Helvetica"/>
                <a:ea typeface="楷体"/>
                <a:cs typeface="华文新魏" pitchFamily="2" charset="-122"/>
              </a:endParaRPr>
            </a:p>
          </p:txBody>
        </p:sp>
      </p:grpSp>
      <p:grpSp>
        <p:nvGrpSpPr>
          <p:cNvPr id="14" name="组合 13"/>
          <p:cNvGrpSpPr>
            <a:grpSpLocks/>
          </p:cNvGrpSpPr>
          <p:nvPr/>
        </p:nvGrpSpPr>
        <p:grpSpPr bwMode="auto">
          <a:xfrm>
            <a:off x="-14288" y="44450"/>
            <a:ext cx="7983538" cy="1152525"/>
            <a:chOff x="-14288" y="-27384"/>
            <a:chExt cx="7982940" cy="1152525"/>
          </a:xfrm>
        </p:grpSpPr>
        <p:pic>
          <p:nvPicPr>
            <p:cNvPr id="15" name="Picture 2"/>
            <p:cNvPicPr>
              <a:picLocks noChangeAspect="1" noChangeArrowheads="1"/>
            </p:cNvPicPr>
            <p:nvPr/>
          </p:nvPicPr>
          <p:blipFill>
            <a:blip r:embed="rId6"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6" name="TextBox 15">
              <a:hlinkClick r:id="rId7" action="ppaction://hlinksldjump"/>
            </p:cNvPr>
            <p:cNvSpPr txBox="1"/>
            <p:nvPr/>
          </p:nvSpPr>
          <p:spPr>
            <a:xfrm>
              <a:off x="192073" y="471091"/>
              <a:ext cx="2508062" cy="430213"/>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19" name="矩形 18"/>
            <p:cNvSpPr/>
            <p:nvPr/>
          </p:nvSpPr>
          <p:spPr>
            <a:xfrm>
              <a:off x="4130365" y="559991"/>
              <a:ext cx="3838287"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Language appreciation</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46509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strVal val="#ppt_w*0.70"/>
                                          </p:val>
                                        </p:tav>
                                        <p:tav tm="100000">
                                          <p:val>
                                            <p:strVal val="#ppt_w"/>
                                          </p:val>
                                        </p:tav>
                                      </p:tavLst>
                                    </p:anim>
                                    <p:anim calcmode="lin" valueType="num">
                                      <p:cBhvr>
                                        <p:cTn id="8" dur="1000" fill="hold"/>
                                        <p:tgtEl>
                                          <p:spTgt spid="4"/>
                                        </p:tgtEl>
                                        <p:attrNameLst>
                                          <p:attrName>ppt_h</p:attrName>
                                        </p:attrNameLst>
                                      </p:cBhvr>
                                      <p:tavLst>
                                        <p:tav tm="0">
                                          <p:val>
                                            <p:strVal val="#ppt_h"/>
                                          </p:val>
                                        </p:tav>
                                        <p:tav tm="100000">
                                          <p:val>
                                            <p:strVal val="#ppt_h"/>
                                          </p:val>
                                        </p:tav>
                                      </p:tavLst>
                                    </p:anim>
                                    <p:animEffect transition="in" filter="fade">
                                      <p:cBhvr>
                                        <p:cTn id="9" dur="10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p:cTn id="14" dur="1000" fill="hold"/>
                                        <p:tgtEl>
                                          <p:spTgt spid="2"/>
                                        </p:tgtEl>
                                        <p:attrNameLst>
                                          <p:attrName>ppt_w</p:attrName>
                                        </p:attrNameLst>
                                      </p:cBhvr>
                                      <p:tavLst>
                                        <p:tav tm="0">
                                          <p:val>
                                            <p:strVal val="#ppt_w*0.70"/>
                                          </p:val>
                                        </p:tav>
                                        <p:tav tm="100000">
                                          <p:val>
                                            <p:strVal val="#ppt_w"/>
                                          </p:val>
                                        </p:tav>
                                      </p:tavLst>
                                    </p:anim>
                                    <p:anim calcmode="lin" valueType="num">
                                      <p:cBhvr>
                                        <p:cTn id="15" dur="1000" fill="hold"/>
                                        <p:tgtEl>
                                          <p:spTgt spid="2"/>
                                        </p:tgtEl>
                                        <p:attrNameLst>
                                          <p:attrName>ppt_h</p:attrName>
                                        </p:attrNameLst>
                                      </p:cBhvr>
                                      <p:tavLst>
                                        <p:tav tm="0">
                                          <p:val>
                                            <p:strVal val="#ppt_h"/>
                                          </p:val>
                                        </p:tav>
                                        <p:tav tm="100000">
                                          <p:val>
                                            <p:strVal val="#ppt_h"/>
                                          </p:val>
                                        </p:tav>
                                      </p:tavLst>
                                    </p:anim>
                                    <p:animEffect transition="in" filter="fade">
                                      <p:cBhvr>
                                        <p:cTn id="16"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0" y="0"/>
            <a:ext cx="9144000" cy="707886"/>
          </a:xfrm>
          <a:prstGeom prst="rect">
            <a:avLst/>
          </a:prstGeom>
          <a:solidFill>
            <a:srgbClr val="99CC00">
              <a:alpha val="84706"/>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2">
                  <a:lumMod val="50000"/>
                </a:schemeClr>
              </a:solidFill>
            </a:endParaRPr>
          </a:p>
        </p:txBody>
      </p:sp>
      <p:sp>
        <p:nvSpPr>
          <p:cNvPr id="4" name="矩形 3"/>
          <p:cNvSpPr/>
          <p:nvPr/>
        </p:nvSpPr>
        <p:spPr>
          <a:xfrm>
            <a:off x="0" y="6309320"/>
            <a:ext cx="9144000" cy="548680"/>
          </a:xfrm>
          <a:prstGeom prst="rect">
            <a:avLst/>
          </a:prstGeom>
          <a:solidFill>
            <a:srgbClr val="99CC00"/>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Rectangle 6"/>
          <p:cNvSpPr>
            <a:spLocks noChangeArrowheads="1"/>
          </p:cNvSpPr>
          <p:nvPr/>
        </p:nvSpPr>
        <p:spPr bwMode="auto">
          <a:xfrm>
            <a:off x="3059832" y="4437112"/>
            <a:ext cx="4139143" cy="1015663"/>
          </a:xfrm>
          <a:prstGeom prst="rect">
            <a:avLst/>
          </a:prstGeom>
          <a:noFill/>
          <a:ln w="9525">
            <a:noFill/>
            <a:miter lim="800000"/>
            <a:headEnd/>
            <a:tailEnd/>
          </a:ln>
        </p:spPr>
        <p:txBody>
          <a:bodyPr wrap="square">
            <a:prstTxWarp prst="textNoShape">
              <a:avLst/>
            </a:prstTxWarp>
            <a:spAutoFit/>
          </a:bodyPr>
          <a:lstStyle/>
          <a:p>
            <a:pPr eaLnBrk="0" hangingPunct="0"/>
            <a:r>
              <a:rPr lang="en-US" altLang="zh-CN" sz="6000" dirty="0" smtClean="0">
                <a:solidFill>
                  <a:srgbClr val="FF6600"/>
                </a:solidFill>
                <a:effectLst>
                  <a:outerShdw blurRad="38100" dist="38100" dir="2700000" algn="tl">
                    <a:srgbClr val="000000">
                      <a:alpha val="43137"/>
                    </a:srgbClr>
                  </a:outerShdw>
                </a:effectLst>
                <a:latin typeface="Cooper Black" pitchFamily="18" charset="0"/>
              </a:rPr>
              <a:t>The end</a:t>
            </a:r>
            <a:endParaRPr lang="en-US" altLang="zh-CN" sz="6000" dirty="0">
              <a:solidFill>
                <a:srgbClr val="FF6600"/>
              </a:solidFill>
              <a:effectLst>
                <a:outerShdw blurRad="38100" dist="38100" dir="2700000" algn="tl">
                  <a:srgbClr val="000000">
                    <a:alpha val="43137"/>
                  </a:srgbClr>
                </a:outerShdw>
              </a:effectLst>
              <a:latin typeface="Cooper Black" pitchFamily="18" charset="0"/>
            </a:endParaRPr>
          </a:p>
        </p:txBody>
      </p:sp>
      <p:grpSp>
        <p:nvGrpSpPr>
          <p:cNvPr id="18" name="组合 17"/>
          <p:cNvGrpSpPr/>
          <p:nvPr/>
        </p:nvGrpSpPr>
        <p:grpSpPr>
          <a:xfrm>
            <a:off x="0" y="0"/>
            <a:ext cx="9252520" cy="708025"/>
            <a:chOff x="0" y="0"/>
            <a:chExt cx="9252520" cy="708025"/>
          </a:xfrm>
        </p:grpSpPr>
        <p:sp>
          <p:nvSpPr>
            <p:cNvPr id="19" name="Rectangle 10"/>
            <p:cNvSpPr/>
            <p:nvPr/>
          </p:nvSpPr>
          <p:spPr>
            <a:xfrm>
              <a:off x="0" y="0"/>
              <a:ext cx="9144000" cy="708025"/>
            </a:xfrm>
            <a:prstGeom prst="rect">
              <a:avLst/>
            </a:prstGeom>
            <a:solidFill>
              <a:srgbClr val="99CC00">
                <a:alpha val="84706"/>
              </a:srgb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800">
                <a:solidFill>
                  <a:schemeClr val="bg2">
                    <a:lumMod val="50000"/>
                  </a:schemeClr>
                </a:solidFill>
              </a:endParaRPr>
            </a:p>
          </p:txBody>
        </p:sp>
        <p:sp>
          <p:nvSpPr>
            <p:cNvPr id="20" name="TextBox 35"/>
            <p:cNvSpPr txBox="1">
              <a:spLocks noChangeArrowheads="1"/>
            </p:cNvSpPr>
            <p:nvPr/>
          </p:nvSpPr>
          <p:spPr bwMode="auto">
            <a:xfrm>
              <a:off x="160338" y="306388"/>
              <a:ext cx="1122808" cy="338554"/>
            </a:xfrm>
            <a:prstGeom prst="rect">
              <a:avLst/>
            </a:prstGeom>
            <a:noFill/>
            <a:ln w="9525">
              <a:noFill/>
              <a:miter lim="800000"/>
              <a:headEnd/>
              <a:tailEnd/>
            </a:ln>
          </p:spPr>
          <p:txBody>
            <a:bodyPr wrap="none">
              <a:spAutoFit/>
            </a:bodyPr>
            <a:lstStyle/>
            <a:p>
              <a:r>
                <a:rPr lang="en-US" altLang="zh-CN" sz="1600" b="1" i="1" dirty="0" smtClean="0">
                  <a:latin typeface="Helvetica"/>
                  <a:ea typeface="Helvetica Neue"/>
                  <a:cs typeface="Helvetica Neue"/>
                </a:rPr>
                <a:t>Section A</a:t>
              </a:r>
              <a:endParaRPr lang="en-US" altLang="zh-CN" sz="1600" b="1" i="1" dirty="0">
                <a:latin typeface="Helvetica"/>
                <a:ea typeface="Helvetica Neue"/>
                <a:cs typeface="Helvetica Neue"/>
              </a:endParaRPr>
            </a:p>
          </p:txBody>
        </p:sp>
        <p:sp>
          <p:nvSpPr>
            <p:cNvPr id="21" name="TextBox 20"/>
            <p:cNvSpPr txBox="1"/>
            <p:nvPr/>
          </p:nvSpPr>
          <p:spPr>
            <a:xfrm>
              <a:off x="1259632" y="236102"/>
              <a:ext cx="7992888" cy="415498"/>
            </a:xfrm>
            <a:prstGeom prst="rect">
              <a:avLst/>
            </a:prstGeom>
            <a:noFill/>
          </p:spPr>
          <p:txBody>
            <a:bodyPr wrap="square">
              <a:spAutoFit/>
            </a:bodyPr>
            <a:lstStyle>
              <a:defPPr>
                <a:defRPr lang="zh-CN"/>
              </a:defPPr>
              <a:lvl1pPr>
                <a:defRPr sz="4200" spc="300">
                  <a:solidFill>
                    <a:srgbClr val="FFFFFF"/>
                  </a:solidFill>
                  <a:effectLst>
                    <a:outerShdw blurRad="38100" dist="38100" dir="2700000" algn="tl">
                      <a:srgbClr val="000000">
                        <a:alpha val="43137"/>
                      </a:srgbClr>
                    </a:outerShdw>
                  </a:effectLst>
                  <a:latin typeface="Cooper Black" pitchFamily="18" charset="0"/>
                  <a:ea typeface="Arial Unicode MS" pitchFamily="34" charset="-122"/>
                  <a:cs typeface="Helvetica Neue"/>
                </a:defRPr>
              </a:lvl1pPr>
            </a:lstStyle>
            <a:p>
              <a:pPr>
                <a:defRPr/>
              </a:pPr>
              <a:r>
                <a:rPr lang="en-US" altLang="zh-CN" sz="2100" dirty="0" smtClean="0">
                  <a:effectLst>
                    <a:glow rad="101600">
                      <a:schemeClr val="tx1">
                        <a:alpha val="60000"/>
                      </a:schemeClr>
                    </a:glow>
                    <a:outerShdw blurRad="38100" dist="38100" dir="2700000" algn="tl">
                      <a:srgbClr val="000000">
                        <a:alpha val="43137"/>
                      </a:srgbClr>
                    </a:outerShdw>
                  </a:effectLst>
                </a:rPr>
                <a:t>Audrey Hepburn – A true angel in this world </a:t>
              </a:r>
            </a:p>
          </p:txBody>
        </p:sp>
      </p:grpSp>
      <p:pic>
        <p:nvPicPr>
          <p:cNvPr id="15" name="Picture 11" descr="11050914027e86e89e84146aec.jpg"/>
          <p:cNvPicPr>
            <a:picLocks noChangeAspect="1"/>
          </p:cNvPicPr>
          <p:nvPr/>
        </p:nvPicPr>
        <p:blipFill>
          <a:blip r:embed="rId2" cstate="print"/>
          <a:srcRect l="19174" t="9177" b="15367"/>
          <a:stretch>
            <a:fillRect/>
          </a:stretch>
        </p:blipFill>
        <p:spPr>
          <a:xfrm>
            <a:off x="2196" y="1586979"/>
            <a:ext cx="2924830" cy="20478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2" name="Picture 11" descr="66029.jpg"/>
          <p:cNvPicPr>
            <a:picLocks noChangeAspect="1"/>
          </p:cNvPicPr>
          <p:nvPr/>
        </p:nvPicPr>
        <p:blipFill>
          <a:blip r:embed="rId3" cstate="print"/>
          <a:stretch>
            <a:fillRect/>
          </a:stretch>
        </p:blipFill>
        <p:spPr>
          <a:xfrm>
            <a:off x="6242990" y="1586979"/>
            <a:ext cx="2857500" cy="20478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051" name="Picture 3" descr="D:\找图\新视野读写3\新视野读写3册 大图原图\新视野3读写3单元首页图_全\NHCE_dx_3_Unit3_TextA.jpg"/>
          <p:cNvPicPr>
            <a:picLocks noChangeAspect="1" noChangeArrowheads="1"/>
          </p:cNvPicPr>
          <p:nvPr/>
        </p:nvPicPr>
        <p:blipFill>
          <a:blip r:embed="rId4" cstate="print"/>
          <a:srcRect b="11007"/>
          <a:stretch>
            <a:fillRect/>
          </a:stretch>
        </p:blipFill>
        <p:spPr bwMode="auto">
          <a:xfrm>
            <a:off x="3107573" y="1586979"/>
            <a:ext cx="2954869" cy="20478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xmlns="" val="347135781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7" name="Picture 5"/>
          <p:cNvPicPr>
            <a:picLocks noChangeAspect="1" noChangeArrowheads="1"/>
          </p:cNvPicPr>
          <p:nvPr/>
        </p:nvPicPr>
        <p:blipFill>
          <a:blip r:embed="rId3" cstate="print"/>
          <a:srcRect l="7698" t="13989"/>
          <a:stretch>
            <a:fillRect/>
          </a:stretch>
        </p:blipFill>
        <p:spPr bwMode="auto">
          <a:xfrm>
            <a:off x="428596" y="2214554"/>
            <a:ext cx="8296304" cy="4521200"/>
          </a:xfrm>
          <a:prstGeom prst="rect">
            <a:avLst/>
          </a:prstGeom>
          <a:noFill/>
          <a:ln w="9525">
            <a:noFill/>
            <a:miter lim="800000"/>
            <a:headEnd/>
            <a:tailEnd/>
          </a:ln>
        </p:spPr>
      </p:pic>
      <p:sp>
        <p:nvSpPr>
          <p:cNvPr id="8" name="TextBox 7"/>
          <p:cNvSpPr txBox="1">
            <a:spLocks noChangeArrowheads="1"/>
          </p:cNvSpPr>
          <p:nvPr/>
        </p:nvSpPr>
        <p:spPr bwMode="auto">
          <a:xfrm>
            <a:off x="1130283" y="1373867"/>
            <a:ext cx="2541588" cy="830997"/>
          </a:xfrm>
          <a:prstGeom prst="rect">
            <a:avLst/>
          </a:prstGeom>
          <a:noFill/>
          <a:ln w="9525">
            <a:noFill/>
            <a:miter lim="800000"/>
            <a:headEnd/>
            <a:tailEnd/>
          </a:ln>
        </p:spPr>
        <p:txBody>
          <a:bodyPr>
            <a:spAutoFit/>
          </a:bodyPr>
          <a:lstStyle/>
          <a:p>
            <a:r>
              <a:rPr lang="zh-CN" altLang="en-US" sz="2400" b="1" dirty="0" smtClean="0">
                <a:solidFill>
                  <a:srgbClr val="000000"/>
                </a:solidFill>
                <a:latin typeface="华文楷体" pitchFamily="2" charset="-122"/>
                <a:ea typeface="华文楷体" pitchFamily="2" charset="-122"/>
              </a:rPr>
              <a:t>受</a:t>
            </a:r>
            <a:r>
              <a:rPr lang="en-US" altLang="zh-CN" sz="2400" b="1" dirty="0" smtClean="0">
                <a:solidFill>
                  <a:srgbClr val="000000"/>
                </a:solidFill>
                <a:latin typeface="华文楷体" pitchFamily="2" charset="-122"/>
                <a:ea typeface="华文楷体" pitchFamily="2" charset="-122"/>
              </a:rPr>
              <a:t>…</a:t>
            </a:r>
            <a:r>
              <a:rPr lang="zh-CN" altLang="en-US" sz="2400" b="1" dirty="0" smtClean="0">
                <a:solidFill>
                  <a:srgbClr val="000000"/>
                </a:solidFill>
                <a:latin typeface="华文楷体" pitchFamily="2" charset="-122"/>
                <a:ea typeface="华文楷体" pitchFamily="2" charset="-122"/>
              </a:rPr>
              <a:t>痛苦；</a:t>
            </a:r>
            <a:endParaRPr lang="en-US" altLang="zh-CN" sz="2400" b="1" dirty="0" smtClean="0">
              <a:solidFill>
                <a:srgbClr val="000000"/>
              </a:solidFill>
              <a:latin typeface="华文楷体" pitchFamily="2" charset="-122"/>
              <a:ea typeface="华文楷体" pitchFamily="2" charset="-122"/>
            </a:endParaRPr>
          </a:p>
          <a:p>
            <a:r>
              <a:rPr lang="zh-CN" altLang="en-US" sz="2400" b="1" dirty="0" smtClean="0">
                <a:solidFill>
                  <a:srgbClr val="000000"/>
                </a:solidFill>
                <a:latin typeface="华文楷体" pitchFamily="2" charset="-122"/>
                <a:ea typeface="华文楷体" pitchFamily="2" charset="-122"/>
              </a:rPr>
              <a:t>受</a:t>
            </a:r>
            <a:r>
              <a:rPr lang="en-US" altLang="zh-CN" sz="2400" b="1" dirty="0" smtClean="0">
                <a:solidFill>
                  <a:srgbClr val="000000"/>
                </a:solidFill>
                <a:latin typeface="华文楷体" pitchFamily="2" charset="-122"/>
                <a:ea typeface="华文楷体" pitchFamily="2" charset="-122"/>
              </a:rPr>
              <a:t>…</a:t>
            </a:r>
            <a:r>
              <a:rPr lang="zh-CN" altLang="en-US" sz="2400" b="1" dirty="0" smtClean="0">
                <a:solidFill>
                  <a:srgbClr val="000000"/>
                </a:solidFill>
                <a:latin typeface="华文楷体" pitchFamily="2" charset="-122"/>
                <a:ea typeface="华文楷体" pitchFamily="2" charset="-122"/>
              </a:rPr>
              <a:t>折磨</a:t>
            </a:r>
          </a:p>
        </p:txBody>
      </p:sp>
      <p:sp>
        <p:nvSpPr>
          <p:cNvPr id="13" name="文本框 5"/>
          <p:cNvSpPr txBox="1"/>
          <p:nvPr/>
        </p:nvSpPr>
        <p:spPr>
          <a:xfrm>
            <a:off x="887933" y="4362451"/>
            <a:ext cx="6212955" cy="461665"/>
          </a:xfrm>
          <a:prstGeom prst="rect">
            <a:avLst/>
          </a:prstGeom>
          <a:solidFill>
            <a:srgbClr val="FFC000"/>
          </a:solidFill>
          <a:effectLst>
            <a:softEdge rad="127000"/>
          </a:effectLst>
        </p:spPr>
        <p:txBody>
          <a:bodyPr wrap="square">
            <a:spAutoFit/>
          </a:bodyPr>
          <a:lstStyle/>
          <a:p>
            <a:pPr>
              <a:defRPr/>
            </a:pPr>
            <a:r>
              <a:rPr kumimoji="1" lang="en-US" altLang="zh-CN" sz="2400" dirty="0" smtClean="0">
                <a:solidFill>
                  <a:schemeClr val="accent4">
                    <a:lumMod val="10000"/>
                  </a:schemeClr>
                </a:solidFill>
                <a:latin typeface="Helvetica" pitchFamily="34" charset="0"/>
                <a:ea typeface="+mn-ea"/>
              </a:rPr>
              <a:t>(</a:t>
            </a:r>
            <a:r>
              <a:rPr kumimoji="1" lang="en-US" altLang="zh-CN" sz="2400" dirty="0" smtClean="0">
                <a:solidFill>
                  <a:schemeClr val="accent4">
                    <a:lumMod val="10000"/>
                  </a:schemeClr>
                </a:solidFill>
              </a:rPr>
              <a:t>be afflicted by / endless war / extreme poverty</a:t>
            </a:r>
            <a:r>
              <a:rPr kumimoji="1" lang="en-US" altLang="zh-CN" sz="2400" dirty="0" smtClean="0">
                <a:solidFill>
                  <a:schemeClr val="accent4">
                    <a:lumMod val="10000"/>
                  </a:schemeClr>
                </a:solidFill>
                <a:latin typeface="Helvetica" pitchFamily="34" charset="0"/>
                <a:ea typeface="+mn-ea"/>
              </a:rPr>
              <a:t>) </a:t>
            </a:r>
            <a:endParaRPr kumimoji="1" lang="en-US" altLang="zh-CN" sz="2400" dirty="0">
              <a:solidFill>
                <a:schemeClr val="accent4">
                  <a:lumMod val="10000"/>
                </a:schemeClr>
              </a:solidFill>
              <a:latin typeface="Helvetica" pitchFamily="34" charset="0"/>
              <a:ea typeface="+mn-ea"/>
            </a:endParaRPr>
          </a:p>
        </p:txBody>
      </p:sp>
      <p:sp>
        <p:nvSpPr>
          <p:cNvPr id="14" name="TextBox 8"/>
          <p:cNvSpPr txBox="1">
            <a:spLocks noChangeArrowheads="1"/>
          </p:cNvSpPr>
          <p:nvPr/>
        </p:nvSpPr>
        <p:spPr bwMode="auto">
          <a:xfrm>
            <a:off x="953172" y="4941168"/>
            <a:ext cx="6715172" cy="937949"/>
          </a:xfrm>
          <a:prstGeom prst="rect">
            <a:avLst/>
          </a:prstGeom>
          <a:noFill/>
          <a:ln w="9525">
            <a:noFill/>
            <a:miter lim="800000"/>
            <a:headEnd/>
            <a:tailEnd/>
          </a:ln>
        </p:spPr>
        <p:txBody>
          <a:bodyPr wrap="square">
            <a:spAutoFit/>
          </a:bodyPr>
          <a:lstStyle/>
          <a:p>
            <a:pPr>
              <a:lnSpc>
                <a:spcPct val="120000"/>
              </a:lnSpc>
              <a:spcBef>
                <a:spcPct val="50000"/>
              </a:spcBef>
            </a:pPr>
            <a:r>
              <a:rPr kumimoji="1" lang="en-US" altLang="zh-CN" sz="2400" b="1" i="1" dirty="0" smtClean="0">
                <a:solidFill>
                  <a:srgbClr val="FF6600"/>
                </a:solidFill>
                <a:latin typeface="Helvetica"/>
              </a:rPr>
              <a:t>Afflicted by </a:t>
            </a:r>
            <a:r>
              <a:rPr kumimoji="1" lang="en-US" altLang="zh-CN" sz="2400" dirty="0" smtClean="0">
                <a:latin typeface="Helvetica"/>
              </a:rPr>
              <a:t>the endless war, people live in extreme poverty. </a:t>
            </a:r>
            <a:endParaRPr kumimoji="1" lang="en-US" altLang="zh-CN" sz="2400" dirty="0">
              <a:latin typeface="Helvetica"/>
            </a:endParaRPr>
          </a:p>
        </p:txBody>
      </p:sp>
      <p:sp>
        <p:nvSpPr>
          <p:cNvPr id="16" name="TextBox 15"/>
          <p:cNvSpPr txBox="1"/>
          <p:nvPr/>
        </p:nvSpPr>
        <p:spPr>
          <a:xfrm>
            <a:off x="5634844" y="1628800"/>
            <a:ext cx="3041612" cy="492443"/>
          </a:xfrm>
          <a:prstGeom prst="rect">
            <a:avLst/>
          </a:prstGeom>
          <a:noFill/>
        </p:spPr>
        <p:txBody>
          <a:bodyPr wrap="square">
            <a:spAutoFit/>
          </a:bodyPr>
          <a:lstStyle/>
          <a:p>
            <a:pPr>
              <a:spcBef>
                <a:spcPct val="50000"/>
              </a:spcBef>
              <a:defRPr/>
            </a:pPr>
            <a:r>
              <a:rPr lang="en-US" altLang="zh-CN" sz="2600" b="1" dirty="0" smtClean="0">
                <a:latin typeface="Helvetica"/>
              </a:rPr>
              <a:t>be afflicted by</a:t>
            </a:r>
          </a:p>
        </p:txBody>
      </p:sp>
      <p:sp>
        <p:nvSpPr>
          <p:cNvPr id="2" name="TextBox 1"/>
          <p:cNvSpPr txBox="1"/>
          <p:nvPr/>
        </p:nvSpPr>
        <p:spPr>
          <a:xfrm>
            <a:off x="3746500" y="1717675"/>
            <a:ext cx="1651000" cy="461963"/>
          </a:xfrm>
          <a:prstGeom prst="rect">
            <a:avLst/>
          </a:prstGeom>
          <a:noFill/>
        </p:spPr>
        <p:txBody>
          <a:bodyPr>
            <a:spAutoFit/>
          </a:bodyPr>
          <a:lstStyle/>
          <a:p>
            <a:pPr fontAlgn="auto">
              <a:spcBef>
                <a:spcPts val="0"/>
              </a:spcBef>
              <a:spcAft>
                <a:spcPts val="0"/>
              </a:spcAft>
              <a:defRPr/>
            </a:pPr>
            <a:r>
              <a:rPr lang="zh-CN" altLang="en-US" sz="2400" dirty="0">
                <a:solidFill>
                  <a:schemeClr val="accent6">
                    <a:lumMod val="50000"/>
                  </a:schemeClr>
                </a:solidFill>
                <a:latin typeface="华文行楷" pitchFamily="2" charset="-122"/>
                <a:ea typeface="华文行楷" pitchFamily="2" charset="-122"/>
              </a:rPr>
              <a:t>短语逆译</a:t>
            </a:r>
          </a:p>
        </p:txBody>
      </p:sp>
      <p:sp>
        <p:nvSpPr>
          <p:cNvPr id="23" name="TextBox 22"/>
          <p:cNvSpPr txBox="1"/>
          <p:nvPr/>
        </p:nvSpPr>
        <p:spPr>
          <a:xfrm>
            <a:off x="887932" y="2643182"/>
            <a:ext cx="1826680" cy="492443"/>
          </a:xfrm>
          <a:prstGeom prst="rect">
            <a:avLst/>
          </a:prstGeom>
          <a:noFill/>
        </p:spPr>
        <p:txBody>
          <a:bodyPr wrap="square">
            <a:spAutoFit/>
          </a:bodyPr>
          <a:lstStyle/>
          <a:p>
            <a:pPr fontAlgn="auto">
              <a:spcBef>
                <a:spcPts val="0"/>
              </a:spcBef>
              <a:spcAft>
                <a:spcPts val="0"/>
              </a:spcAft>
              <a:defRPr/>
            </a:pPr>
            <a:r>
              <a:rPr lang="zh-CN" altLang="en-US" sz="2600" dirty="0">
                <a:solidFill>
                  <a:schemeClr val="accent6">
                    <a:lumMod val="50000"/>
                  </a:schemeClr>
                </a:solidFill>
                <a:latin typeface="华文行楷" pitchFamily="2" charset="-122"/>
                <a:ea typeface="华文行楷" pitchFamily="2" charset="-122"/>
              </a:rPr>
              <a:t>短语应用</a:t>
            </a:r>
          </a:p>
        </p:txBody>
      </p:sp>
      <p:sp>
        <p:nvSpPr>
          <p:cNvPr id="3" name="TextBox 2"/>
          <p:cNvSpPr txBox="1">
            <a:spLocks noChangeArrowheads="1"/>
          </p:cNvSpPr>
          <p:nvPr/>
        </p:nvSpPr>
        <p:spPr bwMode="auto">
          <a:xfrm>
            <a:off x="887932" y="3140968"/>
            <a:ext cx="6956278" cy="830997"/>
          </a:xfrm>
          <a:prstGeom prst="rect">
            <a:avLst/>
          </a:prstGeom>
          <a:noFill/>
          <a:ln w="9525">
            <a:noFill/>
            <a:miter lim="800000"/>
            <a:headEnd/>
            <a:tailEnd/>
          </a:ln>
        </p:spPr>
        <p:txBody>
          <a:bodyPr wrap="square">
            <a:spAutoFit/>
          </a:bodyPr>
          <a:lstStyle/>
          <a:p>
            <a:r>
              <a:rPr lang="zh-CN" altLang="en-US" sz="2400" dirty="0" smtClean="0">
                <a:latin typeface="华文行楷" pitchFamily="2" charset="-122"/>
                <a:ea typeface="华文行楷" pitchFamily="2" charset="-122"/>
              </a:rPr>
              <a:t>由于遭受无休止战争的折磨，人们生活在极度贫困之中。</a:t>
            </a:r>
            <a:endParaRPr lang="zh-CN" altLang="en-US" sz="2400" dirty="0">
              <a:latin typeface="华文行楷" pitchFamily="2" charset="-122"/>
              <a:ea typeface="华文行楷" pitchFamily="2" charset="-122"/>
            </a:endParaRPr>
          </a:p>
        </p:txBody>
      </p:sp>
      <p:sp>
        <p:nvSpPr>
          <p:cNvPr id="25" name="TextBox 24"/>
          <p:cNvSpPr txBox="1"/>
          <p:nvPr/>
        </p:nvSpPr>
        <p:spPr>
          <a:xfrm>
            <a:off x="887932" y="3900490"/>
            <a:ext cx="1649413" cy="492443"/>
          </a:xfrm>
          <a:prstGeom prst="rect">
            <a:avLst/>
          </a:prstGeom>
          <a:noFill/>
        </p:spPr>
        <p:txBody>
          <a:bodyPr>
            <a:spAutoFit/>
          </a:bodyPr>
          <a:lstStyle/>
          <a:p>
            <a:pPr fontAlgn="auto">
              <a:spcBef>
                <a:spcPts val="0"/>
              </a:spcBef>
              <a:spcAft>
                <a:spcPts val="0"/>
              </a:spcAft>
              <a:defRPr/>
            </a:pPr>
            <a:r>
              <a:rPr lang="zh-CN" altLang="en-US" sz="2600" dirty="0">
                <a:solidFill>
                  <a:schemeClr val="accent6">
                    <a:lumMod val="50000"/>
                  </a:schemeClr>
                </a:solidFill>
                <a:latin typeface="华文行楷" pitchFamily="2" charset="-122"/>
                <a:ea typeface="华文行楷" pitchFamily="2" charset="-122"/>
              </a:rPr>
              <a:t>意群提示</a:t>
            </a:r>
          </a:p>
        </p:txBody>
      </p:sp>
      <p:grpSp>
        <p:nvGrpSpPr>
          <p:cNvPr id="15" name="组合 14"/>
          <p:cNvGrpSpPr>
            <a:grpSpLocks/>
          </p:cNvGrpSpPr>
          <p:nvPr/>
        </p:nvGrpSpPr>
        <p:grpSpPr bwMode="auto">
          <a:xfrm>
            <a:off x="-14288" y="-26988"/>
            <a:ext cx="7115176" cy="1152526"/>
            <a:chOff x="-14288" y="-27384"/>
            <a:chExt cx="7115715" cy="1152525"/>
          </a:xfrm>
        </p:grpSpPr>
        <p:pic>
          <p:nvPicPr>
            <p:cNvPr id="17" name="Picture 2"/>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8" name="TextBox 17">
              <a:hlinkClick r:id="rId5" action="ppaction://hlinksldjump"/>
            </p:cNvPr>
            <p:cNvSpPr txBox="1"/>
            <p:nvPr/>
          </p:nvSpPr>
          <p:spPr>
            <a:xfrm>
              <a:off x="192104" y="471092"/>
              <a:ext cx="2508440" cy="430212"/>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20" name="矩形 19"/>
            <p:cNvSpPr/>
            <p:nvPr/>
          </p:nvSpPr>
          <p:spPr>
            <a:xfrm>
              <a:off x="4130989" y="559991"/>
              <a:ext cx="2970438"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Practical phrases</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53960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left)">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19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p:bldP spid="16" grpId="0"/>
      <p:bldP spid="23" grpId="0"/>
      <p:bldP spid="3" grpId="0"/>
      <p:bldP spid="2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5"/>
          <p:cNvPicPr>
            <a:picLocks noChangeAspect="1" noChangeArrowheads="1"/>
          </p:cNvPicPr>
          <p:nvPr/>
        </p:nvPicPr>
        <p:blipFill>
          <a:blip r:embed="rId2" cstate="print"/>
          <a:srcRect l="7698" t="13989"/>
          <a:stretch>
            <a:fillRect/>
          </a:stretch>
        </p:blipFill>
        <p:spPr bwMode="auto">
          <a:xfrm>
            <a:off x="428596" y="2214554"/>
            <a:ext cx="8296304" cy="4521200"/>
          </a:xfrm>
          <a:prstGeom prst="rect">
            <a:avLst/>
          </a:prstGeom>
          <a:noFill/>
          <a:ln w="9525">
            <a:noFill/>
            <a:miter lim="800000"/>
            <a:headEnd/>
            <a:tailEnd/>
          </a:ln>
        </p:spPr>
      </p:pic>
      <p:sp>
        <p:nvSpPr>
          <p:cNvPr id="8" name="TextBox 7"/>
          <p:cNvSpPr txBox="1">
            <a:spLocks noChangeArrowheads="1"/>
          </p:cNvSpPr>
          <p:nvPr/>
        </p:nvSpPr>
        <p:spPr bwMode="auto">
          <a:xfrm>
            <a:off x="775717" y="1412776"/>
            <a:ext cx="2932187" cy="830997"/>
          </a:xfrm>
          <a:prstGeom prst="rect">
            <a:avLst/>
          </a:prstGeom>
          <a:noFill/>
          <a:ln w="9525">
            <a:noFill/>
            <a:miter lim="800000"/>
            <a:headEnd/>
            <a:tailEnd/>
          </a:ln>
        </p:spPr>
        <p:txBody>
          <a:bodyPr wrap="square">
            <a:spAutoFit/>
          </a:bodyPr>
          <a:lstStyle/>
          <a:p>
            <a:r>
              <a:rPr lang="zh-CN" altLang="en-US" sz="2400" b="1" dirty="0" smtClean="0">
                <a:solidFill>
                  <a:srgbClr val="000000"/>
                </a:solidFill>
                <a:latin typeface="华文楷体" pitchFamily="2" charset="-122"/>
                <a:ea typeface="华文楷体" pitchFamily="2" charset="-122"/>
              </a:rPr>
              <a:t>把某人</a:t>
            </a:r>
            <a:r>
              <a:rPr lang="en-US" altLang="zh-CN" sz="2400" b="1" dirty="0" smtClean="0">
                <a:solidFill>
                  <a:srgbClr val="000000"/>
                </a:solidFill>
                <a:latin typeface="华文楷体" pitchFamily="2" charset="-122"/>
                <a:ea typeface="华文楷体" pitchFamily="2" charset="-122"/>
              </a:rPr>
              <a:t>/</a:t>
            </a:r>
            <a:r>
              <a:rPr lang="zh-CN" altLang="en-US" sz="2400" b="1" dirty="0" smtClean="0">
                <a:solidFill>
                  <a:srgbClr val="000000"/>
                </a:solidFill>
                <a:latin typeface="华文楷体" pitchFamily="2" charset="-122"/>
                <a:ea typeface="华文楷体" pitchFamily="2" charset="-122"/>
              </a:rPr>
              <a:t>物从</a:t>
            </a:r>
            <a:r>
              <a:rPr lang="en-US" altLang="zh-CN" sz="2400" b="1" dirty="0" smtClean="0">
                <a:solidFill>
                  <a:srgbClr val="000000"/>
                </a:solidFill>
                <a:latin typeface="华文楷体" pitchFamily="2" charset="-122"/>
                <a:ea typeface="华文楷体" pitchFamily="2" charset="-122"/>
              </a:rPr>
              <a:t>…</a:t>
            </a:r>
            <a:r>
              <a:rPr lang="zh-CN" altLang="en-US" sz="2400" b="1" dirty="0" smtClean="0">
                <a:solidFill>
                  <a:srgbClr val="000000"/>
                </a:solidFill>
                <a:latin typeface="华文楷体" pitchFamily="2" charset="-122"/>
                <a:ea typeface="华文楷体" pitchFamily="2" charset="-122"/>
              </a:rPr>
              <a:t>转变成</a:t>
            </a:r>
            <a:r>
              <a:rPr lang="en-US" altLang="zh-CN" sz="2400" b="1" dirty="0" smtClean="0">
                <a:solidFill>
                  <a:srgbClr val="000000"/>
                </a:solidFill>
                <a:latin typeface="华文楷体" pitchFamily="2" charset="-122"/>
                <a:ea typeface="华文楷体" pitchFamily="2" charset="-122"/>
              </a:rPr>
              <a:t>…</a:t>
            </a:r>
            <a:endParaRPr lang="zh-CN" altLang="en-US" sz="2400" b="1" dirty="0" smtClean="0">
              <a:solidFill>
                <a:srgbClr val="000000"/>
              </a:solidFill>
              <a:latin typeface="华文楷体" pitchFamily="2" charset="-122"/>
              <a:ea typeface="华文楷体" pitchFamily="2" charset="-122"/>
            </a:endParaRPr>
          </a:p>
        </p:txBody>
      </p:sp>
      <p:sp>
        <p:nvSpPr>
          <p:cNvPr id="13" name="文本框 5"/>
          <p:cNvSpPr txBox="1"/>
          <p:nvPr/>
        </p:nvSpPr>
        <p:spPr>
          <a:xfrm>
            <a:off x="993761" y="4467533"/>
            <a:ext cx="6507197" cy="461665"/>
          </a:xfrm>
          <a:prstGeom prst="rect">
            <a:avLst/>
          </a:prstGeom>
          <a:solidFill>
            <a:srgbClr val="FFC000"/>
          </a:solidFill>
          <a:effectLst>
            <a:softEdge rad="127000"/>
          </a:effectLst>
        </p:spPr>
        <p:txBody>
          <a:bodyPr wrap="square">
            <a:spAutoFit/>
          </a:bodyPr>
          <a:lstStyle/>
          <a:p>
            <a:pPr>
              <a:defRPr/>
            </a:pPr>
            <a:r>
              <a:rPr kumimoji="1" lang="en-US" altLang="zh-CN" sz="2400" dirty="0" smtClean="0">
                <a:solidFill>
                  <a:srgbClr val="0D0A10"/>
                </a:solidFill>
                <a:latin typeface="Helvetica"/>
              </a:rPr>
              <a:t>(</a:t>
            </a:r>
            <a:r>
              <a:rPr lang="en-US" altLang="zh-CN" sz="2400" dirty="0" smtClean="0"/>
              <a:t>military training/ civilian youth/ transform / cadet</a:t>
            </a:r>
            <a:r>
              <a:rPr kumimoji="1" lang="en-US" altLang="zh-CN" sz="2400" dirty="0" smtClean="0">
                <a:solidFill>
                  <a:srgbClr val="0D0A10"/>
                </a:solidFill>
                <a:latin typeface="Helvetica"/>
              </a:rPr>
              <a:t>)</a:t>
            </a:r>
          </a:p>
        </p:txBody>
      </p:sp>
      <p:sp>
        <p:nvSpPr>
          <p:cNvPr id="14" name="TextBox 8"/>
          <p:cNvSpPr txBox="1">
            <a:spLocks noChangeArrowheads="1"/>
          </p:cNvSpPr>
          <p:nvPr/>
        </p:nvSpPr>
        <p:spPr bwMode="auto">
          <a:xfrm>
            <a:off x="993761" y="5030088"/>
            <a:ext cx="6929486" cy="830997"/>
          </a:xfrm>
          <a:prstGeom prst="rect">
            <a:avLst/>
          </a:prstGeom>
          <a:noFill/>
          <a:ln w="9525">
            <a:noFill/>
            <a:miter lim="800000"/>
            <a:headEnd/>
            <a:tailEnd/>
          </a:ln>
        </p:spPr>
        <p:txBody>
          <a:bodyPr wrap="square">
            <a:spAutoFit/>
          </a:bodyPr>
          <a:lstStyle/>
          <a:p>
            <a:pPr>
              <a:spcBef>
                <a:spcPct val="50000"/>
              </a:spcBef>
            </a:pPr>
            <a:r>
              <a:rPr kumimoji="1" lang="en-US" altLang="zh-CN" sz="2400" dirty="0" smtClean="0">
                <a:latin typeface="Helvetica"/>
              </a:rPr>
              <a:t>The military training </a:t>
            </a:r>
            <a:r>
              <a:rPr kumimoji="1" lang="en-US" altLang="zh-CN" sz="2400" b="1" dirty="0" smtClean="0">
                <a:solidFill>
                  <a:srgbClr val="FF6600"/>
                </a:solidFill>
                <a:latin typeface="Helvetica"/>
              </a:rPr>
              <a:t>transformed</a:t>
            </a:r>
            <a:r>
              <a:rPr kumimoji="1" lang="en-US" altLang="zh-CN" sz="2400" dirty="0" smtClean="0">
                <a:latin typeface="Helvetica"/>
              </a:rPr>
              <a:t> them </a:t>
            </a:r>
            <a:r>
              <a:rPr kumimoji="1" lang="en-US" altLang="zh-CN" sz="2400" b="1" dirty="0" smtClean="0">
                <a:solidFill>
                  <a:srgbClr val="FF6600"/>
                </a:solidFill>
                <a:latin typeface="Helvetica"/>
              </a:rPr>
              <a:t>from</a:t>
            </a:r>
            <a:r>
              <a:rPr kumimoji="1" lang="en-US" altLang="zh-CN" sz="2400" dirty="0" smtClean="0">
                <a:latin typeface="Helvetica"/>
              </a:rPr>
              <a:t> ordinary civilian youths </a:t>
            </a:r>
            <a:r>
              <a:rPr kumimoji="1" lang="en-US" altLang="zh-CN" sz="2400" b="1" dirty="0" smtClean="0">
                <a:solidFill>
                  <a:srgbClr val="FF6600"/>
                </a:solidFill>
                <a:latin typeface="Helvetica"/>
              </a:rPr>
              <a:t>to </a:t>
            </a:r>
            <a:r>
              <a:rPr kumimoji="1" lang="en-US" altLang="zh-CN" sz="2400" dirty="0" smtClean="0">
                <a:latin typeface="Helvetica"/>
              </a:rPr>
              <a:t>qualified cadets.</a:t>
            </a:r>
            <a:endParaRPr kumimoji="1" lang="en-US" altLang="zh-CN" sz="2400" dirty="0">
              <a:latin typeface="Helvetica"/>
            </a:endParaRPr>
          </a:p>
        </p:txBody>
      </p:sp>
      <p:sp>
        <p:nvSpPr>
          <p:cNvPr id="16" name="TextBox 15"/>
          <p:cNvSpPr txBox="1">
            <a:spLocks noChangeArrowheads="1"/>
          </p:cNvSpPr>
          <p:nvPr/>
        </p:nvSpPr>
        <p:spPr bwMode="auto">
          <a:xfrm>
            <a:off x="5338763" y="1412776"/>
            <a:ext cx="3386137" cy="892552"/>
          </a:xfrm>
          <a:prstGeom prst="rect">
            <a:avLst/>
          </a:prstGeom>
          <a:noFill/>
          <a:ln w="9525" algn="ctr">
            <a:noFill/>
            <a:miter lim="800000"/>
            <a:headEnd/>
            <a:tailEnd/>
          </a:ln>
        </p:spPr>
        <p:txBody>
          <a:bodyPr wrap="square">
            <a:spAutoFit/>
          </a:bodyPr>
          <a:lstStyle/>
          <a:p>
            <a:r>
              <a:rPr lang="en-US" altLang="zh-CN" sz="2600" b="1" dirty="0" smtClean="0">
                <a:latin typeface="Helvetica"/>
              </a:rPr>
              <a:t>transform sb./</a:t>
            </a:r>
            <a:r>
              <a:rPr lang="en-US" altLang="zh-CN" sz="2600" b="1" dirty="0" err="1" smtClean="0">
                <a:latin typeface="Helvetica"/>
              </a:rPr>
              <a:t>sth</a:t>
            </a:r>
            <a:r>
              <a:rPr lang="en-US" altLang="zh-CN" sz="2600" b="1" dirty="0" smtClean="0">
                <a:latin typeface="Helvetica"/>
              </a:rPr>
              <a:t>. from… to…</a:t>
            </a:r>
          </a:p>
        </p:txBody>
      </p:sp>
      <p:sp>
        <p:nvSpPr>
          <p:cNvPr id="2" name="TextBox 1"/>
          <p:cNvSpPr txBox="1"/>
          <p:nvPr/>
        </p:nvSpPr>
        <p:spPr>
          <a:xfrm>
            <a:off x="3687763" y="1628800"/>
            <a:ext cx="1651000" cy="457200"/>
          </a:xfrm>
          <a:prstGeom prst="rect">
            <a:avLst/>
          </a:prstGeom>
          <a:noFill/>
        </p:spPr>
        <p:txBody>
          <a:bodyPr>
            <a:spAutoFit/>
          </a:bodyPr>
          <a:lstStyle/>
          <a:p>
            <a:pPr fontAlgn="auto">
              <a:spcBef>
                <a:spcPts val="0"/>
              </a:spcBef>
              <a:spcAft>
                <a:spcPts val="0"/>
              </a:spcAft>
              <a:defRPr/>
            </a:pPr>
            <a:r>
              <a:rPr lang="zh-CN" altLang="en-US" sz="2400" dirty="0">
                <a:solidFill>
                  <a:schemeClr val="accent6">
                    <a:lumMod val="50000"/>
                  </a:schemeClr>
                </a:solidFill>
                <a:latin typeface="华文行楷" pitchFamily="2" charset="-122"/>
                <a:ea typeface="华文行楷" pitchFamily="2" charset="-122"/>
              </a:rPr>
              <a:t>短语逆译</a:t>
            </a:r>
          </a:p>
        </p:txBody>
      </p:sp>
      <p:sp>
        <p:nvSpPr>
          <p:cNvPr id="23" name="TextBox 22"/>
          <p:cNvSpPr txBox="1"/>
          <p:nvPr/>
        </p:nvSpPr>
        <p:spPr>
          <a:xfrm>
            <a:off x="993761" y="2708275"/>
            <a:ext cx="1649413" cy="492443"/>
          </a:xfrm>
          <a:prstGeom prst="rect">
            <a:avLst/>
          </a:prstGeom>
          <a:noFill/>
        </p:spPr>
        <p:txBody>
          <a:bodyPr>
            <a:spAutoFit/>
          </a:bodyPr>
          <a:lstStyle/>
          <a:p>
            <a:pPr fontAlgn="auto">
              <a:spcBef>
                <a:spcPts val="0"/>
              </a:spcBef>
              <a:spcAft>
                <a:spcPts val="0"/>
              </a:spcAft>
              <a:defRPr/>
            </a:pPr>
            <a:r>
              <a:rPr lang="zh-CN" altLang="en-US" sz="2600" dirty="0">
                <a:solidFill>
                  <a:schemeClr val="accent6">
                    <a:lumMod val="50000"/>
                  </a:schemeClr>
                </a:solidFill>
                <a:latin typeface="华文行楷" pitchFamily="2" charset="-122"/>
                <a:ea typeface="华文行楷" pitchFamily="2" charset="-122"/>
              </a:rPr>
              <a:t>短语应用</a:t>
            </a:r>
          </a:p>
        </p:txBody>
      </p:sp>
      <p:sp>
        <p:nvSpPr>
          <p:cNvPr id="3" name="TextBox 2"/>
          <p:cNvSpPr txBox="1">
            <a:spLocks noChangeArrowheads="1"/>
          </p:cNvSpPr>
          <p:nvPr/>
        </p:nvSpPr>
        <p:spPr bwMode="auto">
          <a:xfrm>
            <a:off x="993761" y="3324525"/>
            <a:ext cx="7000924" cy="461665"/>
          </a:xfrm>
          <a:prstGeom prst="rect">
            <a:avLst/>
          </a:prstGeom>
          <a:noFill/>
          <a:ln w="9525">
            <a:noFill/>
            <a:miter lim="800000"/>
            <a:headEnd/>
            <a:tailEnd/>
          </a:ln>
        </p:spPr>
        <p:txBody>
          <a:bodyPr wrap="square">
            <a:spAutoFit/>
          </a:bodyPr>
          <a:lstStyle/>
          <a:p>
            <a:r>
              <a:rPr lang="zh-CN" altLang="en-US" sz="2400" dirty="0" smtClean="0">
                <a:latin typeface="华文行楷" pitchFamily="2" charset="-122"/>
                <a:ea typeface="华文行楷" pitchFamily="2" charset="-122"/>
              </a:rPr>
              <a:t>军训使他们从普通地方青年转变成合格的军校学员。</a:t>
            </a:r>
            <a:endParaRPr lang="zh-CN" altLang="en-US" sz="2400" dirty="0">
              <a:latin typeface="华文行楷" pitchFamily="2" charset="-122"/>
              <a:ea typeface="华文行楷" pitchFamily="2" charset="-122"/>
            </a:endParaRPr>
          </a:p>
        </p:txBody>
      </p:sp>
      <p:sp>
        <p:nvSpPr>
          <p:cNvPr id="25" name="TextBox 24"/>
          <p:cNvSpPr txBox="1"/>
          <p:nvPr/>
        </p:nvSpPr>
        <p:spPr>
          <a:xfrm>
            <a:off x="993761" y="3936689"/>
            <a:ext cx="1649413" cy="492443"/>
          </a:xfrm>
          <a:prstGeom prst="rect">
            <a:avLst/>
          </a:prstGeom>
          <a:noFill/>
        </p:spPr>
        <p:txBody>
          <a:bodyPr>
            <a:spAutoFit/>
          </a:bodyPr>
          <a:lstStyle/>
          <a:p>
            <a:pPr fontAlgn="auto">
              <a:spcBef>
                <a:spcPts val="0"/>
              </a:spcBef>
              <a:spcAft>
                <a:spcPts val="0"/>
              </a:spcAft>
              <a:defRPr/>
            </a:pPr>
            <a:r>
              <a:rPr lang="zh-CN" altLang="en-US" sz="2600" dirty="0">
                <a:solidFill>
                  <a:schemeClr val="accent6">
                    <a:lumMod val="50000"/>
                  </a:schemeClr>
                </a:solidFill>
                <a:latin typeface="华文行楷" pitchFamily="2" charset="-122"/>
                <a:ea typeface="华文行楷" pitchFamily="2" charset="-122"/>
              </a:rPr>
              <a:t>意群提示</a:t>
            </a:r>
          </a:p>
        </p:txBody>
      </p:sp>
      <p:grpSp>
        <p:nvGrpSpPr>
          <p:cNvPr id="15" name="组合 14"/>
          <p:cNvGrpSpPr>
            <a:grpSpLocks/>
          </p:cNvGrpSpPr>
          <p:nvPr/>
        </p:nvGrpSpPr>
        <p:grpSpPr bwMode="auto">
          <a:xfrm>
            <a:off x="-14288" y="-26988"/>
            <a:ext cx="7115176" cy="1152526"/>
            <a:chOff x="-14288" y="-27384"/>
            <a:chExt cx="7115715" cy="1152525"/>
          </a:xfrm>
        </p:grpSpPr>
        <p:pic>
          <p:nvPicPr>
            <p:cNvPr id="17" name="Picture 2"/>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8" name="TextBox 17">
              <a:hlinkClick r:id="rId4" action="ppaction://hlinksldjump"/>
            </p:cNvPr>
            <p:cNvSpPr txBox="1"/>
            <p:nvPr/>
          </p:nvSpPr>
          <p:spPr>
            <a:xfrm>
              <a:off x="192104" y="471092"/>
              <a:ext cx="2508440" cy="430212"/>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20" name="矩形 19"/>
            <p:cNvSpPr/>
            <p:nvPr/>
          </p:nvSpPr>
          <p:spPr>
            <a:xfrm>
              <a:off x="4130989" y="559991"/>
              <a:ext cx="2970438"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Practical phrases</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176656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left)">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p:bldP spid="16" grpId="0"/>
      <p:bldP spid="23" grpId="0"/>
      <p:bldP spid="3" grpId="0"/>
      <p:bldP spid="2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5"/>
          <p:cNvPicPr>
            <a:picLocks noChangeAspect="1" noChangeArrowheads="1"/>
          </p:cNvPicPr>
          <p:nvPr/>
        </p:nvPicPr>
        <p:blipFill>
          <a:blip r:embed="rId2" cstate="print"/>
          <a:srcRect l="7698" t="13989"/>
          <a:stretch>
            <a:fillRect/>
          </a:stretch>
        </p:blipFill>
        <p:spPr bwMode="auto">
          <a:xfrm>
            <a:off x="428596" y="2214554"/>
            <a:ext cx="8296304" cy="4521200"/>
          </a:xfrm>
          <a:prstGeom prst="rect">
            <a:avLst/>
          </a:prstGeom>
          <a:noFill/>
          <a:ln w="9525">
            <a:noFill/>
            <a:miter lim="800000"/>
            <a:headEnd/>
            <a:tailEnd/>
          </a:ln>
        </p:spPr>
      </p:pic>
      <p:sp>
        <p:nvSpPr>
          <p:cNvPr id="8" name="TextBox 7"/>
          <p:cNvSpPr txBox="1">
            <a:spLocks noChangeArrowheads="1"/>
          </p:cNvSpPr>
          <p:nvPr/>
        </p:nvSpPr>
        <p:spPr bwMode="auto">
          <a:xfrm>
            <a:off x="1000100" y="1671191"/>
            <a:ext cx="2468562" cy="461665"/>
          </a:xfrm>
          <a:prstGeom prst="rect">
            <a:avLst/>
          </a:prstGeom>
          <a:noFill/>
          <a:ln w="9525">
            <a:noFill/>
            <a:miter lim="800000"/>
            <a:headEnd/>
            <a:tailEnd/>
          </a:ln>
        </p:spPr>
        <p:txBody>
          <a:bodyPr>
            <a:spAutoFit/>
          </a:bodyPr>
          <a:lstStyle/>
          <a:p>
            <a:r>
              <a:rPr lang="zh-CN" altLang="en-US" sz="2400" b="1" dirty="0" smtClean="0">
                <a:solidFill>
                  <a:srgbClr val="000000"/>
                </a:solidFill>
                <a:latin typeface="华文楷体" pitchFamily="2" charset="-122"/>
                <a:ea typeface="华文楷体" pitchFamily="2" charset="-122"/>
              </a:rPr>
              <a:t>开始，着手</a:t>
            </a:r>
          </a:p>
        </p:txBody>
      </p:sp>
      <p:sp>
        <p:nvSpPr>
          <p:cNvPr id="13" name="文本框 5"/>
          <p:cNvSpPr txBox="1"/>
          <p:nvPr/>
        </p:nvSpPr>
        <p:spPr>
          <a:xfrm>
            <a:off x="827585" y="4407495"/>
            <a:ext cx="7344816" cy="461665"/>
          </a:xfrm>
          <a:prstGeom prst="rect">
            <a:avLst/>
          </a:prstGeom>
          <a:solidFill>
            <a:srgbClr val="FFC000"/>
          </a:solidFill>
          <a:effectLst>
            <a:softEdge rad="127000"/>
          </a:effectLst>
        </p:spPr>
        <p:txBody>
          <a:bodyPr wrap="square">
            <a:spAutoFit/>
          </a:bodyPr>
          <a:lstStyle/>
          <a:p>
            <a:pPr>
              <a:defRPr/>
            </a:pPr>
            <a:r>
              <a:rPr lang="en-US" altLang="zh-CN" sz="2400" dirty="0" smtClean="0"/>
              <a:t>(tremendous/ determination / embark on/ solo /voyage</a:t>
            </a:r>
            <a:r>
              <a:rPr kumimoji="1" lang="en-US" altLang="zh-CN" sz="2400" dirty="0" smtClean="0">
                <a:solidFill>
                  <a:srgbClr val="0D0A10"/>
                </a:solidFill>
                <a:latin typeface="Helvetica"/>
              </a:rPr>
              <a:t>)</a:t>
            </a:r>
            <a:endParaRPr lang="en-US" altLang="zh-CN" sz="2400" dirty="0">
              <a:solidFill>
                <a:srgbClr val="984807"/>
              </a:solidFill>
            </a:endParaRPr>
          </a:p>
        </p:txBody>
      </p:sp>
      <p:sp>
        <p:nvSpPr>
          <p:cNvPr id="14" name="TextBox 8"/>
          <p:cNvSpPr txBox="1">
            <a:spLocks noChangeArrowheads="1"/>
          </p:cNvSpPr>
          <p:nvPr/>
        </p:nvSpPr>
        <p:spPr bwMode="auto">
          <a:xfrm>
            <a:off x="827584" y="4869160"/>
            <a:ext cx="6929486" cy="1200329"/>
          </a:xfrm>
          <a:prstGeom prst="rect">
            <a:avLst/>
          </a:prstGeom>
          <a:noFill/>
          <a:ln w="9525">
            <a:noFill/>
            <a:miter lim="800000"/>
            <a:headEnd/>
            <a:tailEnd/>
          </a:ln>
        </p:spPr>
        <p:txBody>
          <a:bodyPr wrap="square">
            <a:spAutoFit/>
          </a:bodyPr>
          <a:lstStyle/>
          <a:p>
            <a:pPr>
              <a:spcBef>
                <a:spcPct val="50000"/>
              </a:spcBef>
            </a:pPr>
            <a:r>
              <a:rPr kumimoji="1" lang="en-US" altLang="zh-CN" sz="2400" dirty="0" smtClean="0">
                <a:latin typeface="Helvetica"/>
              </a:rPr>
              <a:t>With tremendous determination and courage, he </a:t>
            </a:r>
            <a:r>
              <a:rPr kumimoji="1" lang="en-US" altLang="zh-CN" sz="2400" b="1" dirty="0" smtClean="0">
                <a:solidFill>
                  <a:srgbClr val="FF6600"/>
                </a:solidFill>
                <a:latin typeface="Helvetica"/>
              </a:rPr>
              <a:t>embarked on </a:t>
            </a:r>
            <a:r>
              <a:rPr kumimoji="1" lang="en-US" altLang="zh-CN" sz="2400" dirty="0" smtClean="0">
                <a:latin typeface="Helvetica"/>
              </a:rPr>
              <a:t>a solo voyage across the Pacific Ocean. </a:t>
            </a:r>
            <a:endParaRPr kumimoji="1" lang="en-US" altLang="zh-CN" sz="2400" dirty="0">
              <a:latin typeface="Helvetica"/>
            </a:endParaRPr>
          </a:p>
        </p:txBody>
      </p:sp>
      <p:sp>
        <p:nvSpPr>
          <p:cNvPr id="16" name="TextBox 15"/>
          <p:cNvSpPr txBox="1">
            <a:spLocks noChangeArrowheads="1"/>
          </p:cNvSpPr>
          <p:nvPr/>
        </p:nvSpPr>
        <p:spPr bwMode="auto">
          <a:xfrm>
            <a:off x="5357817" y="1640413"/>
            <a:ext cx="2814583" cy="492443"/>
          </a:xfrm>
          <a:prstGeom prst="rect">
            <a:avLst/>
          </a:prstGeom>
          <a:noFill/>
          <a:ln w="9525" algn="ctr">
            <a:noFill/>
            <a:miter lim="800000"/>
            <a:headEnd/>
            <a:tailEnd/>
          </a:ln>
        </p:spPr>
        <p:txBody>
          <a:bodyPr wrap="square">
            <a:spAutoFit/>
          </a:bodyPr>
          <a:lstStyle/>
          <a:p>
            <a:pPr algn="ctr"/>
            <a:r>
              <a:rPr lang="en-US" altLang="zh-CN" sz="2600" b="1" dirty="0" smtClean="0">
                <a:latin typeface="Helvetica"/>
              </a:rPr>
              <a:t>embark on/upon</a:t>
            </a:r>
          </a:p>
        </p:txBody>
      </p:sp>
      <p:sp>
        <p:nvSpPr>
          <p:cNvPr id="2" name="TextBox 1"/>
          <p:cNvSpPr txBox="1"/>
          <p:nvPr/>
        </p:nvSpPr>
        <p:spPr>
          <a:xfrm>
            <a:off x="3687763" y="1692275"/>
            <a:ext cx="1651000" cy="457200"/>
          </a:xfrm>
          <a:prstGeom prst="rect">
            <a:avLst/>
          </a:prstGeom>
          <a:noFill/>
        </p:spPr>
        <p:txBody>
          <a:bodyPr>
            <a:spAutoFit/>
          </a:bodyPr>
          <a:lstStyle/>
          <a:p>
            <a:pPr fontAlgn="auto">
              <a:spcBef>
                <a:spcPts val="0"/>
              </a:spcBef>
              <a:spcAft>
                <a:spcPts val="0"/>
              </a:spcAft>
              <a:defRPr/>
            </a:pPr>
            <a:r>
              <a:rPr lang="zh-CN" altLang="en-US" sz="2400" dirty="0">
                <a:solidFill>
                  <a:schemeClr val="accent6">
                    <a:lumMod val="50000"/>
                  </a:schemeClr>
                </a:solidFill>
                <a:latin typeface="华文行楷" pitchFamily="2" charset="-122"/>
                <a:ea typeface="华文行楷" pitchFamily="2" charset="-122"/>
              </a:rPr>
              <a:t>短语逆译</a:t>
            </a:r>
          </a:p>
        </p:txBody>
      </p:sp>
      <p:sp>
        <p:nvSpPr>
          <p:cNvPr id="23" name="TextBox 22"/>
          <p:cNvSpPr txBox="1"/>
          <p:nvPr/>
        </p:nvSpPr>
        <p:spPr>
          <a:xfrm>
            <a:off x="827584" y="2708275"/>
            <a:ext cx="1649413" cy="492443"/>
          </a:xfrm>
          <a:prstGeom prst="rect">
            <a:avLst/>
          </a:prstGeom>
          <a:noFill/>
        </p:spPr>
        <p:txBody>
          <a:bodyPr>
            <a:spAutoFit/>
          </a:bodyPr>
          <a:lstStyle/>
          <a:p>
            <a:pPr fontAlgn="auto">
              <a:spcBef>
                <a:spcPts val="0"/>
              </a:spcBef>
              <a:spcAft>
                <a:spcPts val="0"/>
              </a:spcAft>
              <a:defRPr/>
            </a:pPr>
            <a:r>
              <a:rPr lang="zh-CN" altLang="en-US" sz="2600" dirty="0">
                <a:solidFill>
                  <a:schemeClr val="accent6">
                    <a:lumMod val="50000"/>
                  </a:schemeClr>
                </a:solidFill>
                <a:latin typeface="华文行楷" pitchFamily="2" charset="-122"/>
                <a:ea typeface="华文行楷" pitchFamily="2" charset="-122"/>
              </a:rPr>
              <a:t>短语应用</a:t>
            </a:r>
          </a:p>
        </p:txBody>
      </p:sp>
      <p:sp>
        <p:nvSpPr>
          <p:cNvPr id="3" name="TextBox 2"/>
          <p:cNvSpPr txBox="1">
            <a:spLocks noChangeArrowheads="1"/>
          </p:cNvSpPr>
          <p:nvPr/>
        </p:nvSpPr>
        <p:spPr bwMode="auto">
          <a:xfrm>
            <a:off x="827584" y="3140968"/>
            <a:ext cx="7000924" cy="830997"/>
          </a:xfrm>
          <a:prstGeom prst="rect">
            <a:avLst/>
          </a:prstGeom>
          <a:noFill/>
          <a:ln w="9525">
            <a:noFill/>
            <a:miter lim="800000"/>
            <a:headEnd/>
            <a:tailEnd/>
          </a:ln>
        </p:spPr>
        <p:txBody>
          <a:bodyPr wrap="square">
            <a:spAutoFit/>
          </a:bodyPr>
          <a:lstStyle/>
          <a:p>
            <a:r>
              <a:rPr lang="zh-CN" altLang="en-US" sz="2400" dirty="0" smtClean="0">
                <a:latin typeface="华文行楷" pitchFamily="2" charset="-122"/>
                <a:ea typeface="华文行楷" pitchFamily="2" charset="-122"/>
              </a:rPr>
              <a:t>带着巨大的决心与勇气，他开始了独自横渡太平洋的航行。</a:t>
            </a:r>
            <a:endParaRPr lang="zh-CN" altLang="en-US" sz="2400" dirty="0">
              <a:latin typeface="华文行楷" pitchFamily="2" charset="-122"/>
              <a:ea typeface="华文行楷" pitchFamily="2" charset="-122"/>
            </a:endParaRPr>
          </a:p>
        </p:txBody>
      </p:sp>
      <p:sp>
        <p:nvSpPr>
          <p:cNvPr id="25" name="TextBox 24"/>
          <p:cNvSpPr txBox="1"/>
          <p:nvPr/>
        </p:nvSpPr>
        <p:spPr>
          <a:xfrm>
            <a:off x="827584" y="3944669"/>
            <a:ext cx="1649413" cy="492443"/>
          </a:xfrm>
          <a:prstGeom prst="rect">
            <a:avLst/>
          </a:prstGeom>
          <a:noFill/>
        </p:spPr>
        <p:txBody>
          <a:bodyPr>
            <a:spAutoFit/>
          </a:bodyPr>
          <a:lstStyle/>
          <a:p>
            <a:pPr fontAlgn="auto">
              <a:spcBef>
                <a:spcPts val="0"/>
              </a:spcBef>
              <a:spcAft>
                <a:spcPts val="0"/>
              </a:spcAft>
              <a:defRPr/>
            </a:pPr>
            <a:r>
              <a:rPr lang="zh-CN" altLang="en-US" sz="2600" dirty="0">
                <a:solidFill>
                  <a:schemeClr val="accent6">
                    <a:lumMod val="50000"/>
                  </a:schemeClr>
                </a:solidFill>
                <a:latin typeface="华文行楷" pitchFamily="2" charset="-122"/>
                <a:ea typeface="华文行楷" pitchFamily="2" charset="-122"/>
              </a:rPr>
              <a:t>意群提示</a:t>
            </a:r>
          </a:p>
        </p:txBody>
      </p:sp>
      <p:grpSp>
        <p:nvGrpSpPr>
          <p:cNvPr id="15" name="组合 14"/>
          <p:cNvGrpSpPr>
            <a:grpSpLocks/>
          </p:cNvGrpSpPr>
          <p:nvPr/>
        </p:nvGrpSpPr>
        <p:grpSpPr bwMode="auto">
          <a:xfrm>
            <a:off x="-14288" y="-26988"/>
            <a:ext cx="7115176" cy="1152526"/>
            <a:chOff x="-14288" y="-27384"/>
            <a:chExt cx="7115715" cy="1152525"/>
          </a:xfrm>
        </p:grpSpPr>
        <p:pic>
          <p:nvPicPr>
            <p:cNvPr id="17" name="Picture 2"/>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8" name="TextBox 17">
              <a:hlinkClick r:id="rId4" action="ppaction://hlinksldjump"/>
            </p:cNvPr>
            <p:cNvSpPr txBox="1"/>
            <p:nvPr/>
          </p:nvSpPr>
          <p:spPr>
            <a:xfrm>
              <a:off x="192104" y="471092"/>
              <a:ext cx="2508440" cy="430212"/>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20" name="矩形 19"/>
            <p:cNvSpPr/>
            <p:nvPr/>
          </p:nvSpPr>
          <p:spPr>
            <a:xfrm>
              <a:off x="4130989" y="559991"/>
              <a:ext cx="2970438"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Practical phrases</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3965989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left)">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p:bldP spid="16" grpId="0"/>
      <p:bldP spid="23" grpId="0"/>
      <p:bldP spid="3" grpId="0"/>
      <p:bldP spid="2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5"/>
          <p:cNvPicPr>
            <a:picLocks noChangeAspect="1" noChangeArrowheads="1"/>
          </p:cNvPicPr>
          <p:nvPr/>
        </p:nvPicPr>
        <p:blipFill>
          <a:blip r:embed="rId2" cstate="print"/>
          <a:srcRect l="7698" t="13989"/>
          <a:stretch>
            <a:fillRect/>
          </a:stretch>
        </p:blipFill>
        <p:spPr bwMode="auto">
          <a:xfrm>
            <a:off x="428596" y="2214554"/>
            <a:ext cx="8296304" cy="4521200"/>
          </a:xfrm>
          <a:prstGeom prst="rect">
            <a:avLst/>
          </a:prstGeom>
          <a:noFill/>
          <a:ln w="9525">
            <a:noFill/>
            <a:miter lim="800000"/>
            <a:headEnd/>
            <a:tailEnd/>
          </a:ln>
        </p:spPr>
      </p:pic>
      <p:sp>
        <p:nvSpPr>
          <p:cNvPr id="8" name="TextBox 7"/>
          <p:cNvSpPr txBox="1">
            <a:spLocks noChangeArrowheads="1"/>
          </p:cNvSpPr>
          <p:nvPr/>
        </p:nvSpPr>
        <p:spPr bwMode="auto">
          <a:xfrm>
            <a:off x="1005409" y="1568405"/>
            <a:ext cx="2630487" cy="461665"/>
          </a:xfrm>
          <a:prstGeom prst="rect">
            <a:avLst/>
          </a:prstGeom>
          <a:noFill/>
          <a:ln w="9525">
            <a:noFill/>
            <a:miter lim="800000"/>
            <a:headEnd/>
            <a:tailEnd/>
          </a:ln>
        </p:spPr>
        <p:txBody>
          <a:bodyPr>
            <a:spAutoFit/>
          </a:bodyPr>
          <a:lstStyle/>
          <a:p>
            <a:r>
              <a:rPr lang="zh-CN" altLang="en-US" sz="2400" b="1" dirty="0" smtClean="0">
                <a:solidFill>
                  <a:srgbClr val="000000"/>
                </a:solidFill>
                <a:latin typeface="华文楷体" pitchFamily="2" charset="-122"/>
                <a:ea typeface="华文楷体" pitchFamily="2" charset="-122"/>
              </a:rPr>
              <a:t>剥夺某人某物</a:t>
            </a:r>
          </a:p>
        </p:txBody>
      </p:sp>
      <p:sp>
        <p:nvSpPr>
          <p:cNvPr id="14" name="TextBox 8"/>
          <p:cNvSpPr txBox="1">
            <a:spLocks noChangeArrowheads="1"/>
          </p:cNvSpPr>
          <p:nvPr/>
        </p:nvSpPr>
        <p:spPr bwMode="auto">
          <a:xfrm>
            <a:off x="1036610" y="4974267"/>
            <a:ext cx="6986635" cy="830997"/>
          </a:xfrm>
          <a:prstGeom prst="rect">
            <a:avLst/>
          </a:prstGeom>
          <a:noFill/>
          <a:ln w="9525">
            <a:noFill/>
            <a:miter lim="800000"/>
            <a:headEnd/>
            <a:tailEnd/>
          </a:ln>
        </p:spPr>
        <p:txBody>
          <a:bodyPr wrap="square">
            <a:spAutoFit/>
          </a:bodyPr>
          <a:lstStyle/>
          <a:p>
            <a:pPr>
              <a:spcBef>
                <a:spcPct val="50000"/>
              </a:spcBef>
            </a:pPr>
            <a:r>
              <a:rPr kumimoji="1" lang="en-US" altLang="zh-CN" sz="2400" dirty="0" smtClean="0">
                <a:latin typeface="Helvetica"/>
              </a:rPr>
              <a:t>Because of poverty, many children in remote areas </a:t>
            </a:r>
            <a:r>
              <a:rPr kumimoji="1" lang="en-US" altLang="zh-CN" sz="2400" b="1" dirty="0" smtClean="0">
                <a:solidFill>
                  <a:srgbClr val="FF6600"/>
                </a:solidFill>
                <a:latin typeface="Helvetica"/>
              </a:rPr>
              <a:t>are deprived of </a:t>
            </a:r>
            <a:r>
              <a:rPr kumimoji="1" lang="en-US" altLang="zh-CN" sz="2400" dirty="0" smtClean="0">
                <a:latin typeface="Helvetica"/>
              </a:rPr>
              <a:t>their right to education. </a:t>
            </a:r>
            <a:endParaRPr kumimoji="1" lang="en-US" altLang="zh-CN" sz="2400" b="1" dirty="0">
              <a:latin typeface="Helvetica"/>
            </a:endParaRPr>
          </a:p>
        </p:txBody>
      </p:sp>
      <p:sp>
        <p:nvSpPr>
          <p:cNvPr id="16" name="TextBox 15"/>
          <p:cNvSpPr txBox="1">
            <a:spLocks noChangeArrowheads="1"/>
          </p:cNvSpPr>
          <p:nvPr/>
        </p:nvSpPr>
        <p:spPr bwMode="auto">
          <a:xfrm>
            <a:off x="5415036" y="1568405"/>
            <a:ext cx="2973388" cy="892552"/>
          </a:xfrm>
          <a:prstGeom prst="rect">
            <a:avLst/>
          </a:prstGeom>
          <a:noFill/>
          <a:ln w="9525" algn="ctr">
            <a:noFill/>
            <a:miter lim="800000"/>
            <a:headEnd/>
            <a:tailEnd/>
          </a:ln>
        </p:spPr>
        <p:txBody>
          <a:bodyPr wrap="square">
            <a:spAutoFit/>
          </a:bodyPr>
          <a:lstStyle/>
          <a:p>
            <a:pPr algn="ctr"/>
            <a:r>
              <a:rPr lang="en-US" altLang="zh-CN" sz="2600" b="1" dirty="0" smtClean="0">
                <a:latin typeface="Helvetica"/>
              </a:rPr>
              <a:t>deprive sb. of </a:t>
            </a:r>
            <a:r>
              <a:rPr lang="en-US" altLang="zh-CN" sz="2600" b="1" dirty="0" err="1" smtClean="0">
                <a:latin typeface="Helvetica"/>
              </a:rPr>
              <a:t>sth</a:t>
            </a:r>
            <a:r>
              <a:rPr lang="en-US" altLang="zh-CN" sz="2600" b="1" dirty="0" smtClean="0">
                <a:latin typeface="Helvetica"/>
              </a:rPr>
              <a:t>.</a:t>
            </a:r>
            <a:endParaRPr lang="en-US" altLang="zh-CN" sz="2600" b="1" dirty="0">
              <a:latin typeface="Helvetica"/>
            </a:endParaRPr>
          </a:p>
        </p:txBody>
      </p:sp>
      <p:sp>
        <p:nvSpPr>
          <p:cNvPr id="2" name="TextBox 1"/>
          <p:cNvSpPr txBox="1"/>
          <p:nvPr/>
        </p:nvSpPr>
        <p:spPr>
          <a:xfrm>
            <a:off x="3746500" y="1692275"/>
            <a:ext cx="1651000" cy="457200"/>
          </a:xfrm>
          <a:prstGeom prst="rect">
            <a:avLst/>
          </a:prstGeom>
          <a:noFill/>
        </p:spPr>
        <p:txBody>
          <a:bodyPr>
            <a:spAutoFit/>
          </a:bodyPr>
          <a:lstStyle/>
          <a:p>
            <a:pPr fontAlgn="auto">
              <a:spcBef>
                <a:spcPts val="0"/>
              </a:spcBef>
              <a:spcAft>
                <a:spcPts val="0"/>
              </a:spcAft>
              <a:defRPr/>
            </a:pPr>
            <a:r>
              <a:rPr lang="zh-CN" altLang="en-US" sz="2400" dirty="0">
                <a:solidFill>
                  <a:schemeClr val="accent6">
                    <a:lumMod val="50000"/>
                  </a:schemeClr>
                </a:solidFill>
                <a:latin typeface="华文行楷" pitchFamily="2" charset="-122"/>
                <a:ea typeface="华文行楷" pitchFamily="2" charset="-122"/>
              </a:rPr>
              <a:t>短语逆译</a:t>
            </a:r>
          </a:p>
        </p:txBody>
      </p:sp>
      <p:sp>
        <p:nvSpPr>
          <p:cNvPr id="23" name="TextBox 22"/>
          <p:cNvSpPr txBox="1"/>
          <p:nvPr/>
        </p:nvSpPr>
        <p:spPr>
          <a:xfrm>
            <a:off x="1036610" y="2780283"/>
            <a:ext cx="1649413" cy="492443"/>
          </a:xfrm>
          <a:prstGeom prst="rect">
            <a:avLst/>
          </a:prstGeom>
          <a:noFill/>
        </p:spPr>
        <p:txBody>
          <a:bodyPr>
            <a:spAutoFit/>
          </a:bodyPr>
          <a:lstStyle/>
          <a:p>
            <a:pPr fontAlgn="auto">
              <a:spcBef>
                <a:spcPts val="0"/>
              </a:spcBef>
              <a:spcAft>
                <a:spcPts val="0"/>
              </a:spcAft>
              <a:defRPr/>
            </a:pPr>
            <a:r>
              <a:rPr lang="zh-CN" altLang="en-US" sz="2600" dirty="0">
                <a:solidFill>
                  <a:schemeClr val="accent6">
                    <a:lumMod val="50000"/>
                  </a:schemeClr>
                </a:solidFill>
                <a:latin typeface="华文行楷" pitchFamily="2" charset="-122"/>
                <a:ea typeface="华文行楷" pitchFamily="2" charset="-122"/>
              </a:rPr>
              <a:t>短语应用</a:t>
            </a:r>
          </a:p>
        </p:txBody>
      </p:sp>
      <p:sp>
        <p:nvSpPr>
          <p:cNvPr id="3" name="TextBox 2"/>
          <p:cNvSpPr txBox="1">
            <a:spLocks noChangeArrowheads="1"/>
          </p:cNvSpPr>
          <p:nvPr/>
        </p:nvSpPr>
        <p:spPr bwMode="auto">
          <a:xfrm>
            <a:off x="1036610" y="3215256"/>
            <a:ext cx="7064400" cy="830997"/>
          </a:xfrm>
          <a:prstGeom prst="rect">
            <a:avLst/>
          </a:prstGeom>
          <a:noFill/>
          <a:ln w="9525">
            <a:noFill/>
            <a:miter lim="800000"/>
            <a:headEnd/>
            <a:tailEnd/>
          </a:ln>
        </p:spPr>
        <p:txBody>
          <a:bodyPr wrap="square">
            <a:spAutoFit/>
          </a:bodyPr>
          <a:lstStyle/>
          <a:p>
            <a:r>
              <a:rPr lang="zh-CN" altLang="en-US" sz="2400" dirty="0" smtClean="0">
                <a:latin typeface="华文行楷" pitchFamily="2" charset="-122"/>
                <a:ea typeface="华文行楷" pitchFamily="2" charset="-122"/>
              </a:rPr>
              <a:t>由于贫困，许多偏远地区的儿童被剥夺了受教育的权利。</a:t>
            </a:r>
            <a:endParaRPr lang="en-US" altLang="zh-CN" sz="2400" dirty="0">
              <a:latin typeface="华文行楷" pitchFamily="2" charset="-122"/>
              <a:ea typeface="华文行楷" pitchFamily="2" charset="-122"/>
            </a:endParaRPr>
          </a:p>
        </p:txBody>
      </p:sp>
      <p:sp>
        <p:nvSpPr>
          <p:cNvPr id="25" name="TextBox 24"/>
          <p:cNvSpPr txBox="1"/>
          <p:nvPr/>
        </p:nvSpPr>
        <p:spPr>
          <a:xfrm>
            <a:off x="1036610" y="3937259"/>
            <a:ext cx="1649413" cy="492443"/>
          </a:xfrm>
          <a:prstGeom prst="rect">
            <a:avLst/>
          </a:prstGeom>
          <a:noFill/>
        </p:spPr>
        <p:txBody>
          <a:bodyPr>
            <a:spAutoFit/>
          </a:bodyPr>
          <a:lstStyle/>
          <a:p>
            <a:pPr fontAlgn="auto">
              <a:spcBef>
                <a:spcPts val="0"/>
              </a:spcBef>
              <a:spcAft>
                <a:spcPts val="0"/>
              </a:spcAft>
              <a:defRPr/>
            </a:pPr>
            <a:r>
              <a:rPr lang="zh-CN" altLang="en-US" sz="2600" dirty="0">
                <a:solidFill>
                  <a:schemeClr val="accent6">
                    <a:lumMod val="50000"/>
                  </a:schemeClr>
                </a:solidFill>
                <a:latin typeface="华文行楷" pitchFamily="2" charset="-122"/>
                <a:ea typeface="华文行楷" pitchFamily="2" charset="-122"/>
              </a:rPr>
              <a:t>意群提示</a:t>
            </a:r>
          </a:p>
        </p:txBody>
      </p:sp>
      <p:sp>
        <p:nvSpPr>
          <p:cNvPr id="17" name="文本框 5"/>
          <p:cNvSpPr txBox="1"/>
          <p:nvPr/>
        </p:nvSpPr>
        <p:spPr>
          <a:xfrm>
            <a:off x="1036610" y="4396665"/>
            <a:ext cx="6487718" cy="461665"/>
          </a:xfrm>
          <a:prstGeom prst="rect">
            <a:avLst/>
          </a:prstGeom>
          <a:solidFill>
            <a:srgbClr val="FFC000"/>
          </a:solidFill>
          <a:effectLst>
            <a:softEdge rad="127000"/>
          </a:effectLst>
        </p:spPr>
        <p:txBody>
          <a:bodyPr wrap="square">
            <a:spAutoFit/>
          </a:bodyPr>
          <a:lstStyle/>
          <a:p>
            <a:pPr>
              <a:defRPr/>
            </a:pPr>
            <a:r>
              <a:rPr lang="en-US" altLang="zh-CN" sz="2400" dirty="0" smtClean="0"/>
              <a:t>(remote areas / deprive… of… /right to education)</a:t>
            </a:r>
            <a:r>
              <a:rPr kumimoji="1" lang="en-US" altLang="zh-CN" sz="2400" dirty="0" smtClean="0">
                <a:solidFill>
                  <a:srgbClr val="0D0A10"/>
                </a:solidFill>
                <a:latin typeface="Helvetica"/>
              </a:rPr>
              <a:t> </a:t>
            </a:r>
            <a:endParaRPr kumimoji="1" lang="en-US" altLang="zh-CN" sz="2400" dirty="0">
              <a:solidFill>
                <a:srgbClr val="0D0A10"/>
              </a:solidFill>
              <a:latin typeface="Helvetica"/>
            </a:endParaRPr>
          </a:p>
        </p:txBody>
      </p:sp>
      <p:grpSp>
        <p:nvGrpSpPr>
          <p:cNvPr id="13" name="组合 14"/>
          <p:cNvGrpSpPr>
            <a:grpSpLocks/>
          </p:cNvGrpSpPr>
          <p:nvPr/>
        </p:nvGrpSpPr>
        <p:grpSpPr bwMode="auto">
          <a:xfrm>
            <a:off x="-14288" y="-26988"/>
            <a:ext cx="7115176" cy="1152526"/>
            <a:chOff x="-14288" y="-27384"/>
            <a:chExt cx="7115715" cy="1152525"/>
          </a:xfrm>
        </p:grpSpPr>
        <p:pic>
          <p:nvPicPr>
            <p:cNvPr id="15" name="Picture 2"/>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8" name="TextBox 17">
              <a:hlinkClick r:id="rId4" action="ppaction://hlinksldjump"/>
            </p:cNvPr>
            <p:cNvSpPr txBox="1"/>
            <p:nvPr/>
          </p:nvSpPr>
          <p:spPr>
            <a:xfrm>
              <a:off x="192104" y="471092"/>
              <a:ext cx="2508440" cy="430212"/>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20" name="矩形 19"/>
            <p:cNvSpPr/>
            <p:nvPr/>
          </p:nvSpPr>
          <p:spPr>
            <a:xfrm>
              <a:off x="4130989" y="559991"/>
              <a:ext cx="2970438"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Practical phrases</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2856130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left)">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p:bldP spid="16" grpId="0"/>
      <p:bldP spid="23" grpId="0"/>
      <p:bldP spid="3" grpId="0"/>
      <p:bldP spid="2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5"/>
          <p:cNvPicPr>
            <a:picLocks noChangeAspect="1" noChangeArrowheads="1"/>
          </p:cNvPicPr>
          <p:nvPr/>
        </p:nvPicPr>
        <p:blipFill>
          <a:blip r:embed="rId2" cstate="print"/>
          <a:srcRect l="7698" t="13989"/>
          <a:stretch>
            <a:fillRect/>
          </a:stretch>
        </p:blipFill>
        <p:spPr bwMode="auto">
          <a:xfrm>
            <a:off x="428596" y="2214554"/>
            <a:ext cx="8296304" cy="4521200"/>
          </a:xfrm>
          <a:prstGeom prst="rect">
            <a:avLst/>
          </a:prstGeom>
          <a:noFill/>
          <a:ln w="9525">
            <a:noFill/>
            <a:miter lim="800000"/>
            <a:headEnd/>
            <a:tailEnd/>
          </a:ln>
        </p:spPr>
      </p:pic>
      <p:sp>
        <p:nvSpPr>
          <p:cNvPr id="8" name="TextBox 7"/>
          <p:cNvSpPr txBox="1">
            <a:spLocks noChangeArrowheads="1"/>
          </p:cNvSpPr>
          <p:nvPr/>
        </p:nvSpPr>
        <p:spPr bwMode="auto">
          <a:xfrm>
            <a:off x="785786" y="1640413"/>
            <a:ext cx="2630487" cy="461665"/>
          </a:xfrm>
          <a:prstGeom prst="rect">
            <a:avLst/>
          </a:prstGeom>
          <a:noFill/>
          <a:ln w="9525">
            <a:noFill/>
            <a:miter lim="800000"/>
            <a:headEnd/>
            <a:tailEnd/>
          </a:ln>
        </p:spPr>
        <p:txBody>
          <a:bodyPr>
            <a:spAutoFit/>
          </a:bodyPr>
          <a:lstStyle/>
          <a:p>
            <a:r>
              <a:rPr kumimoji="1" lang="zh-CN" altLang="en-US" sz="2400" b="1" dirty="0" smtClean="0">
                <a:solidFill>
                  <a:srgbClr val="0D0A10"/>
                </a:solidFill>
                <a:latin typeface="华文楷体"/>
                <a:ea typeface="华文楷体"/>
                <a:cs typeface="华文楷体"/>
              </a:rPr>
              <a:t>埋头于；沉溺于</a:t>
            </a:r>
          </a:p>
        </p:txBody>
      </p:sp>
      <p:sp>
        <p:nvSpPr>
          <p:cNvPr id="13" name="文本框 5"/>
          <p:cNvSpPr txBox="1"/>
          <p:nvPr/>
        </p:nvSpPr>
        <p:spPr>
          <a:xfrm>
            <a:off x="922323" y="4320296"/>
            <a:ext cx="6907219" cy="830997"/>
          </a:xfrm>
          <a:prstGeom prst="rect">
            <a:avLst/>
          </a:prstGeom>
          <a:solidFill>
            <a:srgbClr val="FFC000"/>
          </a:solidFill>
          <a:effectLst>
            <a:softEdge rad="127000"/>
          </a:effectLst>
        </p:spPr>
        <p:txBody>
          <a:bodyPr wrap="square">
            <a:spAutoFit/>
          </a:bodyPr>
          <a:lstStyle/>
          <a:p>
            <a:pPr>
              <a:defRPr/>
            </a:pPr>
            <a:r>
              <a:rPr kumimoji="1" lang="en-US" altLang="zh-CN" sz="2400" dirty="0" smtClean="0">
                <a:solidFill>
                  <a:srgbClr val="0D0A10"/>
                </a:solidFill>
                <a:latin typeface="Helvetica"/>
              </a:rPr>
              <a:t>(</a:t>
            </a:r>
            <a:r>
              <a:rPr lang="en-US" altLang="zh-CN" sz="2400" dirty="0" smtClean="0"/>
              <a:t>be drowned in / detective story / appealing plots / neglect one’s meals and sleep</a:t>
            </a:r>
            <a:r>
              <a:rPr kumimoji="1" lang="en-US" altLang="zh-CN" sz="2400" dirty="0" smtClean="0">
                <a:solidFill>
                  <a:srgbClr val="0D0A10"/>
                </a:solidFill>
                <a:latin typeface="Helvetica"/>
              </a:rPr>
              <a:t>) </a:t>
            </a:r>
            <a:endParaRPr kumimoji="1" lang="en-US" altLang="zh-CN" sz="2400" dirty="0">
              <a:solidFill>
                <a:srgbClr val="0D0A10"/>
              </a:solidFill>
              <a:latin typeface="Helvetica"/>
            </a:endParaRPr>
          </a:p>
        </p:txBody>
      </p:sp>
      <p:sp>
        <p:nvSpPr>
          <p:cNvPr id="14" name="TextBox 8"/>
          <p:cNvSpPr txBox="1">
            <a:spLocks noChangeArrowheads="1"/>
          </p:cNvSpPr>
          <p:nvPr/>
        </p:nvSpPr>
        <p:spPr bwMode="auto">
          <a:xfrm>
            <a:off x="922323" y="5219980"/>
            <a:ext cx="6907219" cy="873316"/>
          </a:xfrm>
          <a:prstGeom prst="rect">
            <a:avLst/>
          </a:prstGeom>
          <a:noFill/>
          <a:ln w="9525">
            <a:noFill/>
            <a:miter lim="800000"/>
            <a:headEnd/>
            <a:tailEnd/>
          </a:ln>
        </p:spPr>
        <p:txBody>
          <a:bodyPr wrap="square">
            <a:spAutoFit/>
          </a:bodyPr>
          <a:lstStyle/>
          <a:p>
            <a:pPr>
              <a:lnSpc>
                <a:spcPct val="110000"/>
              </a:lnSpc>
              <a:spcBef>
                <a:spcPct val="50000"/>
              </a:spcBef>
            </a:pPr>
            <a:r>
              <a:rPr kumimoji="1" lang="en-US" altLang="zh-CN" sz="2400" b="1" dirty="0" smtClean="0">
                <a:solidFill>
                  <a:srgbClr val="FF6600"/>
                </a:solidFill>
                <a:latin typeface="Helvetica"/>
              </a:rPr>
              <a:t>Drowned in </a:t>
            </a:r>
            <a:r>
              <a:rPr kumimoji="1" lang="en-US" altLang="zh-CN" sz="2400" dirty="0" smtClean="0">
                <a:latin typeface="Helvetica"/>
              </a:rPr>
              <a:t>the appealing plots of the detective story, the child neglected his meals and sleep. </a:t>
            </a:r>
            <a:endParaRPr kumimoji="1" lang="en-US" altLang="zh-CN" sz="2400" dirty="0">
              <a:latin typeface="Helvetica"/>
            </a:endParaRPr>
          </a:p>
        </p:txBody>
      </p:sp>
      <p:sp>
        <p:nvSpPr>
          <p:cNvPr id="16" name="TextBox 15"/>
          <p:cNvSpPr txBox="1">
            <a:spLocks noChangeArrowheads="1"/>
          </p:cNvSpPr>
          <p:nvPr/>
        </p:nvSpPr>
        <p:spPr bwMode="auto">
          <a:xfrm>
            <a:off x="5551090" y="1640413"/>
            <a:ext cx="2515033" cy="492443"/>
          </a:xfrm>
          <a:prstGeom prst="rect">
            <a:avLst/>
          </a:prstGeom>
          <a:noFill/>
          <a:ln w="9525" algn="ctr">
            <a:noFill/>
            <a:miter lim="800000"/>
            <a:headEnd/>
            <a:tailEnd/>
          </a:ln>
        </p:spPr>
        <p:txBody>
          <a:bodyPr wrap="square">
            <a:spAutoFit/>
          </a:bodyPr>
          <a:lstStyle/>
          <a:p>
            <a:r>
              <a:rPr lang="en-US" altLang="zh-CN" sz="2600" b="1" dirty="0" smtClean="0">
                <a:latin typeface="Helvetica"/>
              </a:rPr>
              <a:t>be drowned in</a:t>
            </a:r>
            <a:endParaRPr lang="en-US" altLang="zh-CN" sz="2600" b="1" dirty="0">
              <a:latin typeface="Helvetica"/>
            </a:endParaRPr>
          </a:p>
        </p:txBody>
      </p:sp>
      <p:sp>
        <p:nvSpPr>
          <p:cNvPr id="2" name="TextBox 1"/>
          <p:cNvSpPr txBox="1"/>
          <p:nvPr/>
        </p:nvSpPr>
        <p:spPr>
          <a:xfrm>
            <a:off x="3511550" y="1681451"/>
            <a:ext cx="1651000" cy="457200"/>
          </a:xfrm>
          <a:prstGeom prst="rect">
            <a:avLst/>
          </a:prstGeom>
          <a:noFill/>
        </p:spPr>
        <p:txBody>
          <a:bodyPr>
            <a:spAutoFit/>
          </a:bodyPr>
          <a:lstStyle/>
          <a:p>
            <a:pPr fontAlgn="auto">
              <a:spcBef>
                <a:spcPts val="0"/>
              </a:spcBef>
              <a:spcAft>
                <a:spcPts val="0"/>
              </a:spcAft>
              <a:defRPr/>
            </a:pPr>
            <a:r>
              <a:rPr lang="zh-CN" altLang="en-US" sz="2400" dirty="0">
                <a:solidFill>
                  <a:schemeClr val="accent6">
                    <a:lumMod val="50000"/>
                  </a:schemeClr>
                </a:solidFill>
                <a:latin typeface="华文行楷" pitchFamily="2" charset="-122"/>
                <a:ea typeface="华文行楷" pitchFamily="2" charset="-122"/>
              </a:rPr>
              <a:t>短语逆译</a:t>
            </a:r>
          </a:p>
        </p:txBody>
      </p:sp>
      <p:sp>
        <p:nvSpPr>
          <p:cNvPr id="23" name="TextBox 22"/>
          <p:cNvSpPr txBox="1"/>
          <p:nvPr/>
        </p:nvSpPr>
        <p:spPr>
          <a:xfrm>
            <a:off x="922323" y="2708275"/>
            <a:ext cx="1649413" cy="492443"/>
          </a:xfrm>
          <a:prstGeom prst="rect">
            <a:avLst/>
          </a:prstGeom>
          <a:noFill/>
        </p:spPr>
        <p:txBody>
          <a:bodyPr>
            <a:spAutoFit/>
          </a:bodyPr>
          <a:lstStyle/>
          <a:p>
            <a:pPr fontAlgn="auto">
              <a:spcBef>
                <a:spcPts val="0"/>
              </a:spcBef>
              <a:spcAft>
                <a:spcPts val="0"/>
              </a:spcAft>
              <a:defRPr/>
            </a:pPr>
            <a:r>
              <a:rPr lang="zh-CN" altLang="en-US" sz="2600" dirty="0">
                <a:solidFill>
                  <a:schemeClr val="accent6">
                    <a:lumMod val="50000"/>
                  </a:schemeClr>
                </a:solidFill>
                <a:latin typeface="华文行楷" pitchFamily="2" charset="-122"/>
                <a:ea typeface="华文行楷" pitchFamily="2" charset="-122"/>
              </a:rPr>
              <a:t>短语应用</a:t>
            </a:r>
          </a:p>
        </p:txBody>
      </p:sp>
      <p:sp>
        <p:nvSpPr>
          <p:cNvPr id="3" name="TextBox 2"/>
          <p:cNvSpPr txBox="1">
            <a:spLocks noChangeArrowheads="1"/>
          </p:cNvSpPr>
          <p:nvPr/>
        </p:nvSpPr>
        <p:spPr bwMode="auto">
          <a:xfrm>
            <a:off x="922323" y="3132764"/>
            <a:ext cx="7143800" cy="830997"/>
          </a:xfrm>
          <a:prstGeom prst="rect">
            <a:avLst/>
          </a:prstGeom>
          <a:noFill/>
          <a:ln w="9525">
            <a:noFill/>
            <a:miter lim="800000"/>
            <a:headEnd/>
            <a:tailEnd/>
          </a:ln>
        </p:spPr>
        <p:txBody>
          <a:bodyPr wrap="square">
            <a:spAutoFit/>
          </a:bodyPr>
          <a:lstStyle/>
          <a:p>
            <a:r>
              <a:rPr lang="zh-CN" altLang="en-US" sz="2400" dirty="0" smtClean="0">
                <a:latin typeface="华文行楷" pitchFamily="2" charset="-122"/>
                <a:ea typeface="华文行楷" pitchFamily="2" charset="-122"/>
              </a:rPr>
              <a:t>这个孩子沉浸在侦探小说引人入胜的情节里，废寝忘食。</a:t>
            </a:r>
            <a:endParaRPr lang="zh-CN" altLang="en-US" sz="2400" dirty="0">
              <a:latin typeface="华文行楷" pitchFamily="2" charset="-122"/>
              <a:ea typeface="华文行楷" pitchFamily="2" charset="-122"/>
            </a:endParaRPr>
          </a:p>
        </p:txBody>
      </p:sp>
      <p:sp>
        <p:nvSpPr>
          <p:cNvPr id="25" name="TextBox 24"/>
          <p:cNvSpPr txBox="1"/>
          <p:nvPr/>
        </p:nvSpPr>
        <p:spPr>
          <a:xfrm>
            <a:off x="922323" y="3895807"/>
            <a:ext cx="1649413" cy="492443"/>
          </a:xfrm>
          <a:prstGeom prst="rect">
            <a:avLst/>
          </a:prstGeom>
          <a:noFill/>
        </p:spPr>
        <p:txBody>
          <a:bodyPr>
            <a:spAutoFit/>
          </a:bodyPr>
          <a:lstStyle/>
          <a:p>
            <a:pPr fontAlgn="auto">
              <a:spcBef>
                <a:spcPts val="0"/>
              </a:spcBef>
              <a:spcAft>
                <a:spcPts val="0"/>
              </a:spcAft>
              <a:defRPr/>
            </a:pPr>
            <a:r>
              <a:rPr lang="zh-CN" altLang="en-US" sz="2600" dirty="0">
                <a:solidFill>
                  <a:schemeClr val="accent6">
                    <a:lumMod val="50000"/>
                  </a:schemeClr>
                </a:solidFill>
                <a:latin typeface="华文行楷" pitchFamily="2" charset="-122"/>
                <a:ea typeface="华文行楷" pitchFamily="2" charset="-122"/>
              </a:rPr>
              <a:t>意群提示</a:t>
            </a:r>
          </a:p>
        </p:txBody>
      </p:sp>
      <p:grpSp>
        <p:nvGrpSpPr>
          <p:cNvPr id="15" name="组合 14"/>
          <p:cNvGrpSpPr>
            <a:grpSpLocks/>
          </p:cNvGrpSpPr>
          <p:nvPr/>
        </p:nvGrpSpPr>
        <p:grpSpPr bwMode="auto">
          <a:xfrm>
            <a:off x="-14288" y="-26988"/>
            <a:ext cx="7115176" cy="1152526"/>
            <a:chOff x="-14288" y="-27384"/>
            <a:chExt cx="7115715" cy="1152525"/>
          </a:xfrm>
        </p:grpSpPr>
        <p:pic>
          <p:nvPicPr>
            <p:cNvPr id="17" name="Picture 2"/>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8" name="TextBox 17">
              <a:hlinkClick r:id="rId4" action="ppaction://hlinksldjump"/>
            </p:cNvPr>
            <p:cNvSpPr txBox="1"/>
            <p:nvPr/>
          </p:nvSpPr>
          <p:spPr>
            <a:xfrm>
              <a:off x="192104" y="471092"/>
              <a:ext cx="2508440" cy="430212"/>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20" name="矩形 19"/>
            <p:cNvSpPr/>
            <p:nvPr/>
          </p:nvSpPr>
          <p:spPr>
            <a:xfrm>
              <a:off x="4130989" y="559991"/>
              <a:ext cx="2970438"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Practical phrases</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1549685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left)">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p:bldP spid="16" grpId="0"/>
      <p:bldP spid="23" grpId="0"/>
      <p:bldP spid="3" grpId="0"/>
      <p:bldP spid="2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5"/>
          <p:cNvPicPr>
            <a:picLocks noChangeAspect="1" noChangeArrowheads="1"/>
          </p:cNvPicPr>
          <p:nvPr/>
        </p:nvPicPr>
        <p:blipFill>
          <a:blip r:embed="rId2" cstate="print"/>
          <a:srcRect l="7698" t="13989"/>
          <a:stretch>
            <a:fillRect/>
          </a:stretch>
        </p:blipFill>
        <p:spPr bwMode="auto">
          <a:xfrm>
            <a:off x="428596" y="2214554"/>
            <a:ext cx="8296304" cy="4521200"/>
          </a:xfrm>
          <a:prstGeom prst="rect">
            <a:avLst/>
          </a:prstGeom>
          <a:noFill/>
          <a:ln w="9525">
            <a:noFill/>
            <a:miter lim="800000"/>
            <a:headEnd/>
            <a:tailEnd/>
          </a:ln>
        </p:spPr>
      </p:pic>
      <p:sp>
        <p:nvSpPr>
          <p:cNvPr id="8" name="TextBox 7"/>
          <p:cNvSpPr txBox="1">
            <a:spLocks noChangeArrowheads="1"/>
          </p:cNvSpPr>
          <p:nvPr/>
        </p:nvSpPr>
        <p:spPr bwMode="auto">
          <a:xfrm>
            <a:off x="715467" y="1712421"/>
            <a:ext cx="2992437" cy="461665"/>
          </a:xfrm>
          <a:prstGeom prst="rect">
            <a:avLst/>
          </a:prstGeom>
          <a:noFill/>
          <a:ln w="9525">
            <a:noFill/>
            <a:miter lim="800000"/>
            <a:headEnd/>
            <a:tailEnd/>
          </a:ln>
        </p:spPr>
        <p:txBody>
          <a:bodyPr wrap="square">
            <a:spAutoFit/>
          </a:bodyPr>
          <a:lstStyle/>
          <a:p>
            <a:r>
              <a:rPr lang="zh-CN" altLang="en-US" sz="2400" b="1" dirty="0" smtClean="0">
                <a:latin typeface="华文楷体"/>
                <a:ea typeface="华文楷体"/>
                <a:cs typeface="华文楷体"/>
              </a:rPr>
              <a:t>分享；分担；参与</a:t>
            </a:r>
          </a:p>
        </p:txBody>
      </p:sp>
      <p:sp>
        <p:nvSpPr>
          <p:cNvPr id="13" name="文本框 5"/>
          <p:cNvSpPr txBox="1"/>
          <p:nvPr/>
        </p:nvSpPr>
        <p:spPr>
          <a:xfrm>
            <a:off x="899592" y="4415273"/>
            <a:ext cx="6048672" cy="461665"/>
          </a:xfrm>
          <a:prstGeom prst="rect">
            <a:avLst/>
          </a:prstGeom>
          <a:solidFill>
            <a:srgbClr val="FFC000"/>
          </a:solidFill>
          <a:effectLst>
            <a:softEdge rad="127000"/>
          </a:effectLst>
        </p:spPr>
        <p:txBody>
          <a:bodyPr wrap="square">
            <a:spAutoFit/>
          </a:bodyPr>
          <a:lstStyle/>
          <a:p>
            <a:pPr>
              <a:defRPr/>
            </a:pPr>
            <a:r>
              <a:rPr lang="en-US" altLang="zh-CN" sz="2400" dirty="0" smtClean="0"/>
              <a:t>(share in / common task / harmonious society</a:t>
            </a:r>
            <a:r>
              <a:rPr kumimoji="1" lang="en-US" altLang="zh-CN" sz="2400" dirty="0" smtClean="0">
                <a:solidFill>
                  <a:srgbClr val="0D0A10"/>
                </a:solidFill>
                <a:latin typeface="Helvetica"/>
              </a:rPr>
              <a:t>) </a:t>
            </a:r>
            <a:endParaRPr kumimoji="1" lang="en-US" altLang="zh-CN" sz="2400" dirty="0">
              <a:solidFill>
                <a:srgbClr val="0D0A10"/>
              </a:solidFill>
              <a:latin typeface="Helvetica"/>
            </a:endParaRPr>
          </a:p>
        </p:txBody>
      </p:sp>
      <p:sp>
        <p:nvSpPr>
          <p:cNvPr id="14" name="TextBox 8"/>
          <p:cNvSpPr txBox="1">
            <a:spLocks noChangeArrowheads="1"/>
          </p:cNvSpPr>
          <p:nvPr/>
        </p:nvSpPr>
        <p:spPr bwMode="auto">
          <a:xfrm>
            <a:off x="899592" y="4857760"/>
            <a:ext cx="6905695" cy="1200329"/>
          </a:xfrm>
          <a:prstGeom prst="rect">
            <a:avLst/>
          </a:prstGeom>
          <a:noFill/>
          <a:ln w="9525">
            <a:noFill/>
            <a:miter lim="800000"/>
            <a:headEnd/>
            <a:tailEnd/>
          </a:ln>
        </p:spPr>
        <p:txBody>
          <a:bodyPr wrap="square">
            <a:spAutoFit/>
          </a:bodyPr>
          <a:lstStyle/>
          <a:p>
            <a:pPr>
              <a:spcBef>
                <a:spcPct val="50000"/>
              </a:spcBef>
            </a:pPr>
            <a:r>
              <a:rPr kumimoji="1" lang="en-US" altLang="zh-CN" sz="2400" dirty="0" smtClean="0">
                <a:latin typeface="Helvetica"/>
              </a:rPr>
              <a:t>All people, whether they are male or female, old or young, rich or poor, should </a:t>
            </a:r>
            <a:r>
              <a:rPr kumimoji="1" lang="en-US" altLang="zh-CN" sz="2400" b="1" dirty="0" smtClean="0">
                <a:solidFill>
                  <a:srgbClr val="FF6600"/>
                </a:solidFill>
                <a:latin typeface="Helvetica"/>
              </a:rPr>
              <a:t>share in </a:t>
            </a:r>
            <a:r>
              <a:rPr kumimoji="1" lang="en-US" altLang="zh-CN" sz="2400" dirty="0" smtClean="0">
                <a:latin typeface="Helvetica"/>
              </a:rPr>
              <a:t>the common task of creating a harmonious society. </a:t>
            </a:r>
            <a:endParaRPr kumimoji="1" lang="en-US" altLang="zh-CN" sz="2400" dirty="0">
              <a:latin typeface="Helvetica"/>
            </a:endParaRPr>
          </a:p>
        </p:txBody>
      </p:sp>
      <p:sp>
        <p:nvSpPr>
          <p:cNvPr id="2" name="TextBox 1"/>
          <p:cNvSpPr txBox="1"/>
          <p:nvPr/>
        </p:nvSpPr>
        <p:spPr>
          <a:xfrm>
            <a:off x="3746500" y="1692275"/>
            <a:ext cx="1651000" cy="457200"/>
          </a:xfrm>
          <a:prstGeom prst="rect">
            <a:avLst/>
          </a:prstGeom>
          <a:noFill/>
        </p:spPr>
        <p:txBody>
          <a:bodyPr>
            <a:spAutoFit/>
          </a:bodyPr>
          <a:lstStyle/>
          <a:p>
            <a:pPr fontAlgn="auto">
              <a:spcBef>
                <a:spcPts val="0"/>
              </a:spcBef>
              <a:spcAft>
                <a:spcPts val="0"/>
              </a:spcAft>
              <a:defRPr/>
            </a:pPr>
            <a:r>
              <a:rPr lang="zh-CN" altLang="en-US" sz="2400" dirty="0">
                <a:solidFill>
                  <a:schemeClr val="accent6">
                    <a:lumMod val="50000"/>
                  </a:schemeClr>
                </a:solidFill>
                <a:latin typeface="华文行楷" pitchFamily="2" charset="-122"/>
                <a:ea typeface="华文行楷" pitchFamily="2" charset="-122"/>
              </a:rPr>
              <a:t>短语逆译</a:t>
            </a:r>
          </a:p>
        </p:txBody>
      </p:sp>
      <p:sp>
        <p:nvSpPr>
          <p:cNvPr id="23" name="TextBox 22"/>
          <p:cNvSpPr txBox="1"/>
          <p:nvPr/>
        </p:nvSpPr>
        <p:spPr>
          <a:xfrm>
            <a:off x="899592" y="2708275"/>
            <a:ext cx="1649413" cy="492443"/>
          </a:xfrm>
          <a:prstGeom prst="rect">
            <a:avLst/>
          </a:prstGeom>
          <a:noFill/>
        </p:spPr>
        <p:txBody>
          <a:bodyPr>
            <a:spAutoFit/>
          </a:bodyPr>
          <a:lstStyle/>
          <a:p>
            <a:pPr fontAlgn="auto">
              <a:spcBef>
                <a:spcPts val="0"/>
              </a:spcBef>
              <a:spcAft>
                <a:spcPts val="0"/>
              </a:spcAft>
              <a:defRPr/>
            </a:pPr>
            <a:r>
              <a:rPr lang="zh-CN" altLang="en-US" sz="2600" dirty="0">
                <a:solidFill>
                  <a:schemeClr val="accent6">
                    <a:lumMod val="50000"/>
                  </a:schemeClr>
                </a:solidFill>
                <a:latin typeface="华文行楷" pitchFamily="2" charset="-122"/>
                <a:ea typeface="华文行楷" pitchFamily="2" charset="-122"/>
              </a:rPr>
              <a:t>短语应用</a:t>
            </a:r>
          </a:p>
        </p:txBody>
      </p:sp>
      <p:sp>
        <p:nvSpPr>
          <p:cNvPr id="3" name="TextBox 2"/>
          <p:cNvSpPr txBox="1">
            <a:spLocks noChangeArrowheads="1"/>
          </p:cNvSpPr>
          <p:nvPr/>
        </p:nvSpPr>
        <p:spPr bwMode="auto">
          <a:xfrm>
            <a:off x="899592" y="3143248"/>
            <a:ext cx="7321025" cy="830997"/>
          </a:xfrm>
          <a:prstGeom prst="rect">
            <a:avLst/>
          </a:prstGeom>
          <a:noFill/>
          <a:ln w="9525">
            <a:noFill/>
            <a:miter lim="800000"/>
            <a:headEnd/>
            <a:tailEnd/>
          </a:ln>
        </p:spPr>
        <p:txBody>
          <a:bodyPr wrap="square">
            <a:spAutoFit/>
          </a:bodyPr>
          <a:lstStyle/>
          <a:p>
            <a:r>
              <a:rPr lang="zh-CN" altLang="en-US" sz="2400" dirty="0" smtClean="0">
                <a:latin typeface="华文行楷" pitchFamily="2" charset="-122"/>
                <a:ea typeface="华文行楷" pitchFamily="2" charset="-122"/>
              </a:rPr>
              <a:t>所有人，不管是男性还是女性，年老还是年轻，富有还是贫穷，都应参与到构建和谐社会的共同任务中。</a:t>
            </a:r>
            <a:endParaRPr lang="en-US" altLang="zh-CN" sz="2400" dirty="0">
              <a:latin typeface="华文行楷" pitchFamily="2" charset="-122"/>
              <a:ea typeface="华文行楷" pitchFamily="2" charset="-122"/>
            </a:endParaRPr>
          </a:p>
        </p:txBody>
      </p:sp>
      <p:sp>
        <p:nvSpPr>
          <p:cNvPr id="25" name="TextBox 24"/>
          <p:cNvSpPr txBox="1"/>
          <p:nvPr/>
        </p:nvSpPr>
        <p:spPr>
          <a:xfrm>
            <a:off x="899592" y="3936689"/>
            <a:ext cx="1649413" cy="492443"/>
          </a:xfrm>
          <a:prstGeom prst="rect">
            <a:avLst/>
          </a:prstGeom>
          <a:noFill/>
        </p:spPr>
        <p:txBody>
          <a:bodyPr>
            <a:spAutoFit/>
          </a:bodyPr>
          <a:lstStyle/>
          <a:p>
            <a:pPr fontAlgn="auto">
              <a:spcBef>
                <a:spcPts val="0"/>
              </a:spcBef>
              <a:spcAft>
                <a:spcPts val="0"/>
              </a:spcAft>
              <a:defRPr/>
            </a:pPr>
            <a:r>
              <a:rPr lang="zh-CN" altLang="en-US" sz="2600" dirty="0">
                <a:solidFill>
                  <a:schemeClr val="accent6">
                    <a:lumMod val="50000"/>
                  </a:schemeClr>
                </a:solidFill>
                <a:latin typeface="华文行楷" pitchFamily="2" charset="-122"/>
                <a:ea typeface="华文行楷" pitchFamily="2" charset="-122"/>
              </a:rPr>
              <a:t>意群提示</a:t>
            </a:r>
          </a:p>
        </p:txBody>
      </p:sp>
      <p:sp>
        <p:nvSpPr>
          <p:cNvPr id="4" name="TextBox 7"/>
          <p:cNvSpPr txBox="1">
            <a:spLocks noChangeArrowheads="1"/>
          </p:cNvSpPr>
          <p:nvPr/>
        </p:nvSpPr>
        <p:spPr bwMode="auto">
          <a:xfrm>
            <a:off x="5940425" y="1628800"/>
            <a:ext cx="1774847" cy="492443"/>
          </a:xfrm>
          <a:prstGeom prst="rect">
            <a:avLst/>
          </a:prstGeom>
          <a:noFill/>
          <a:ln w="9525">
            <a:noFill/>
            <a:miter lim="800000"/>
            <a:headEnd/>
            <a:tailEnd/>
          </a:ln>
        </p:spPr>
        <p:txBody>
          <a:bodyPr wrap="square">
            <a:spAutoFit/>
          </a:bodyPr>
          <a:lstStyle/>
          <a:p>
            <a:r>
              <a:rPr lang="en-US" altLang="zh-CN" sz="2600" b="1" dirty="0" smtClean="0">
                <a:latin typeface="Helvetica"/>
              </a:rPr>
              <a:t>share in</a:t>
            </a:r>
          </a:p>
        </p:txBody>
      </p:sp>
      <p:grpSp>
        <p:nvGrpSpPr>
          <p:cNvPr id="15" name="组合 14"/>
          <p:cNvGrpSpPr>
            <a:grpSpLocks/>
          </p:cNvGrpSpPr>
          <p:nvPr/>
        </p:nvGrpSpPr>
        <p:grpSpPr bwMode="auto">
          <a:xfrm>
            <a:off x="-14288" y="-26988"/>
            <a:ext cx="7115176" cy="1152526"/>
            <a:chOff x="-14288" y="-27384"/>
            <a:chExt cx="7115715" cy="1152525"/>
          </a:xfrm>
        </p:grpSpPr>
        <p:pic>
          <p:nvPicPr>
            <p:cNvPr id="16" name="Picture 2"/>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7" name="TextBox 16">
              <a:hlinkClick r:id="rId4" action="ppaction://hlinksldjump"/>
            </p:cNvPr>
            <p:cNvSpPr txBox="1"/>
            <p:nvPr/>
          </p:nvSpPr>
          <p:spPr>
            <a:xfrm>
              <a:off x="192104" y="471092"/>
              <a:ext cx="2508440" cy="430212"/>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20" name="矩形 19"/>
            <p:cNvSpPr/>
            <p:nvPr/>
          </p:nvSpPr>
          <p:spPr>
            <a:xfrm>
              <a:off x="4130989" y="559991"/>
              <a:ext cx="2970438"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Practical phrases</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965704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p:bldP spid="25" grpId="0"/>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5"/>
          <p:cNvPicPr>
            <a:picLocks noChangeAspect="1" noChangeArrowheads="1"/>
          </p:cNvPicPr>
          <p:nvPr/>
        </p:nvPicPr>
        <p:blipFill>
          <a:blip r:embed="rId2" cstate="print"/>
          <a:srcRect l="7698" t="13989"/>
          <a:stretch>
            <a:fillRect/>
          </a:stretch>
        </p:blipFill>
        <p:spPr bwMode="auto">
          <a:xfrm>
            <a:off x="428596" y="2214554"/>
            <a:ext cx="8296304" cy="4521200"/>
          </a:xfrm>
          <a:prstGeom prst="rect">
            <a:avLst/>
          </a:prstGeom>
          <a:noFill/>
          <a:ln w="9525">
            <a:noFill/>
            <a:miter lim="800000"/>
            <a:headEnd/>
            <a:tailEnd/>
          </a:ln>
        </p:spPr>
      </p:pic>
      <p:sp>
        <p:nvSpPr>
          <p:cNvPr id="8" name="TextBox 7"/>
          <p:cNvSpPr txBox="1">
            <a:spLocks noChangeArrowheads="1"/>
          </p:cNvSpPr>
          <p:nvPr/>
        </p:nvSpPr>
        <p:spPr bwMode="auto">
          <a:xfrm>
            <a:off x="1370310" y="1568405"/>
            <a:ext cx="1833538" cy="461665"/>
          </a:xfrm>
          <a:prstGeom prst="rect">
            <a:avLst/>
          </a:prstGeom>
          <a:noFill/>
          <a:ln w="9525">
            <a:noFill/>
            <a:miter lim="800000"/>
            <a:headEnd/>
            <a:tailEnd/>
          </a:ln>
        </p:spPr>
        <p:txBody>
          <a:bodyPr wrap="square">
            <a:spAutoFit/>
          </a:bodyPr>
          <a:lstStyle/>
          <a:p>
            <a:r>
              <a:rPr lang="zh-CN" altLang="en-US" sz="2400" b="1" dirty="0" smtClean="0">
                <a:latin typeface="华文楷体"/>
                <a:ea typeface="华文楷体"/>
                <a:cs typeface="华文楷体"/>
              </a:rPr>
              <a:t>以身作则</a:t>
            </a:r>
          </a:p>
        </p:txBody>
      </p:sp>
      <p:sp>
        <p:nvSpPr>
          <p:cNvPr id="13" name="文本框 5"/>
          <p:cNvSpPr txBox="1"/>
          <p:nvPr/>
        </p:nvSpPr>
        <p:spPr>
          <a:xfrm>
            <a:off x="899592" y="4423158"/>
            <a:ext cx="3958160" cy="461665"/>
          </a:xfrm>
          <a:prstGeom prst="rect">
            <a:avLst/>
          </a:prstGeom>
          <a:solidFill>
            <a:srgbClr val="FFC000"/>
          </a:solidFill>
          <a:effectLst>
            <a:softEdge rad="127000"/>
          </a:effectLst>
        </p:spPr>
        <p:txBody>
          <a:bodyPr wrap="square">
            <a:spAutoFit/>
          </a:bodyPr>
          <a:lstStyle/>
          <a:p>
            <a:pPr>
              <a:defRPr/>
            </a:pPr>
            <a:r>
              <a:rPr lang="en-US" altLang="zh-CN" sz="2400" dirty="0" smtClean="0"/>
              <a:t>(lead by example/ rather than</a:t>
            </a:r>
            <a:r>
              <a:rPr kumimoji="1" lang="en-US" altLang="zh-CN" sz="2400" dirty="0" smtClean="0">
                <a:solidFill>
                  <a:srgbClr val="0D0A10"/>
                </a:solidFill>
                <a:latin typeface="Helvetica"/>
              </a:rPr>
              <a:t>) </a:t>
            </a:r>
            <a:endParaRPr kumimoji="1" lang="en-US" altLang="zh-CN" sz="2400" dirty="0">
              <a:solidFill>
                <a:srgbClr val="0D0A10"/>
              </a:solidFill>
              <a:latin typeface="Helvetica"/>
            </a:endParaRPr>
          </a:p>
        </p:txBody>
      </p:sp>
      <p:sp>
        <p:nvSpPr>
          <p:cNvPr id="14" name="TextBox 8"/>
          <p:cNvSpPr txBox="1">
            <a:spLocks noChangeArrowheads="1"/>
          </p:cNvSpPr>
          <p:nvPr/>
        </p:nvSpPr>
        <p:spPr bwMode="auto">
          <a:xfrm>
            <a:off x="899592" y="4974267"/>
            <a:ext cx="6905695" cy="830997"/>
          </a:xfrm>
          <a:prstGeom prst="rect">
            <a:avLst/>
          </a:prstGeom>
          <a:noFill/>
          <a:ln w="9525">
            <a:noFill/>
            <a:miter lim="800000"/>
            <a:headEnd/>
            <a:tailEnd/>
          </a:ln>
        </p:spPr>
        <p:txBody>
          <a:bodyPr wrap="square">
            <a:spAutoFit/>
          </a:bodyPr>
          <a:lstStyle/>
          <a:p>
            <a:pPr>
              <a:spcBef>
                <a:spcPct val="50000"/>
              </a:spcBef>
            </a:pPr>
            <a:r>
              <a:rPr kumimoji="1" lang="en-US" altLang="zh-CN" sz="2400" dirty="0" smtClean="0">
                <a:latin typeface="Helvetica"/>
              </a:rPr>
              <a:t>Good teachers </a:t>
            </a:r>
            <a:r>
              <a:rPr kumimoji="1" lang="en-US" altLang="zh-CN" sz="2400" b="1" dirty="0" smtClean="0">
                <a:solidFill>
                  <a:srgbClr val="FF6600"/>
                </a:solidFill>
                <a:latin typeface="Helvetica"/>
              </a:rPr>
              <a:t>lead by example </a:t>
            </a:r>
            <a:r>
              <a:rPr kumimoji="1" lang="en-US" altLang="zh-CN" sz="2400" dirty="0" smtClean="0">
                <a:latin typeface="Helvetica"/>
              </a:rPr>
              <a:t>rather than only tell the students what to do. </a:t>
            </a:r>
            <a:endParaRPr kumimoji="1" lang="en-US" altLang="zh-CN" sz="2400" dirty="0">
              <a:latin typeface="Helvetica"/>
            </a:endParaRPr>
          </a:p>
        </p:txBody>
      </p:sp>
      <p:sp>
        <p:nvSpPr>
          <p:cNvPr id="2" name="TextBox 1"/>
          <p:cNvSpPr txBox="1"/>
          <p:nvPr/>
        </p:nvSpPr>
        <p:spPr>
          <a:xfrm>
            <a:off x="3746500" y="1692275"/>
            <a:ext cx="1651000" cy="457200"/>
          </a:xfrm>
          <a:prstGeom prst="rect">
            <a:avLst/>
          </a:prstGeom>
          <a:noFill/>
        </p:spPr>
        <p:txBody>
          <a:bodyPr>
            <a:spAutoFit/>
          </a:bodyPr>
          <a:lstStyle/>
          <a:p>
            <a:pPr fontAlgn="auto">
              <a:spcBef>
                <a:spcPts val="0"/>
              </a:spcBef>
              <a:spcAft>
                <a:spcPts val="0"/>
              </a:spcAft>
              <a:defRPr/>
            </a:pPr>
            <a:r>
              <a:rPr lang="zh-CN" altLang="en-US" sz="2400" dirty="0">
                <a:solidFill>
                  <a:schemeClr val="accent6">
                    <a:lumMod val="50000"/>
                  </a:schemeClr>
                </a:solidFill>
                <a:latin typeface="华文行楷" pitchFamily="2" charset="-122"/>
                <a:ea typeface="华文行楷" pitchFamily="2" charset="-122"/>
              </a:rPr>
              <a:t>短语逆译</a:t>
            </a:r>
          </a:p>
        </p:txBody>
      </p:sp>
      <p:sp>
        <p:nvSpPr>
          <p:cNvPr id="23" name="TextBox 22"/>
          <p:cNvSpPr txBox="1"/>
          <p:nvPr/>
        </p:nvSpPr>
        <p:spPr>
          <a:xfrm>
            <a:off x="899592" y="2708275"/>
            <a:ext cx="1649413" cy="492443"/>
          </a:xfrm>
          <a:prstGeom prst="rect">
            <a:avLst/>
          </a:prstGeom>
          <a:noFill/>
        </p:spPr>
        <p:txBody>
          <a:bodyPr>
            <a:spAutoFit/>
          </a:bodyPr>
          <a:lstStyle/>
          <a:p>
            <a:pPr fontAlgn="auto">
              <a:spcBef>
                <a:spcPts val="0"/>
              </a:spcBef>
              <a:spcAft>
                <a:spcPts val="0"/>
              </a:spcAft>
              <a:defRPr/>
            </a:pPr>
            <a:r>
              <a:rPr lang="zh-CN" altLang="en-US" sz="2600" dirty="0">
                <a:solidFill>
                  <a:schemeClr val="accent6">
                    <a:lumMod val="50000"/>
                  </a:schemeClr>
                </a:solidFill>
                <a:latin typeface="华文行楷" pitchFamily="2" charset="-122"/>
                <a:ea typeface="华文行楷" pitchFamily="2" charset="-122"/>
              </a:rPr>
              <a:t>短语应用</a:t>
            </a:r>
          </a:p>
        </p:txBody>
      </p:sp>
      <p:sp>
        <p:nvSpPr>
          <p:cNvPr id="3" name="TextBox 2"/>
          <p:cNvSpPr txBox="1">
            <a:spLocks noChangeArrowheads="1"/>
          </p:cNvSpPr>
          <p:nvPr/>
        </p:nvSpPr>
        <p:spPr bwMode="auto">
          <a:xfrm>
            <a:off x="899592" y="3290162"/>
            <a:ext cx="7321025" cy="461665"/>
          </a:xfrm>
          <a:prstGeom prst="rect">
            <a:avLst/>
          </a:prstGeom>
          <a:noFill/>
          <a:ln w="9525">
            <a:noFill/>
            <a:miter lim="800000"/>
            <a:headEnd/>
            <a:tailEnd/>
          </a:ln>
        </p:spPr>
        <p:txBody>
          <a:bodyPr wrap="square">
            <a:spAutoFit/>
          </a:bodyPr>
          <a:lstStyle/>
          <a:p>
            <a:r>
              <a:rPr lang="zh-CN" altLang="en-US" sz="2400" dirty="0" smtClean="0">
                <a:latin typeface="华文行楷" pitchFamily="2" charset="-122"/>
                <a:ea typeface="华文行楷" pitchFamily="2" charset="-122"/>
              </a:rPr>
              <a:t>好老师会以身作则而不只是口头上告诉学生该做什么。</a:t>
            </a:r>
            <a:endParaRPr lang="en-US" altLang="zh-CN" sz="2400" dirty="0">
              <a:latin typeface="华文行楷" pitchFamily="2" charset="-122"/>
              <a:ea typeface="华文行楷" pitchFamily="2" charset="-122"/>
            </a:endParaRPr>
          </a:p>
        </p:txBody>
      </p:sp>
      <p:sp>
        <p:nvSpPr>
          <p:cNvPr id="25" name="TextBox 24"/>
          <p:cNvSpPr txBox="1"/>
          <p:nvPr/>
        </p:nvSpPr>
        <p:spPr>
          <a:xfrm>
            <a:off x="899592" y="3841271"/>
            <a:ext cx="1649413" cy="492443"/>
          </a:xfrm>
          <a:prstGeom prst="rect">
            <a:avLst/>
          </a:prstGeom>
          <a:noFill/>
        </p:spPr>
        <p:txBody>
          <a:bodyPr>
            <a:spAutoFit/>
          </a:bodyPr>
          <a:lstStyle/>
          <a:p>
            <a:pPr fontAlgn="auto">
              <a:spcBef>
                <a:spcPts val="0"/>
              </a:spcBef>
              <a:spcAft>
                <a:spcPts val="0"/>
              </a:spcAft>
              <a:defRPr/>
            </a:pPr>
            <a:r>
              <a:rPr lang="zh-CN" altLang="en-US" sz="2600" dirty="0">
                <a:solidFill>
                  <a:schemeClr val="accent6">
                    <a:lumMod val="50000"/>
                  </a:schemeClr>
                </a:solidFill>
                <a:latin typeface="华文行楷" pitchFamily="2" charset="-122"/>
                <a:ea typeface="华文行楷" pitchFamily="2" charset="-122"/>
              </a:rPr>
              <a:t>意群提示</a:t>
            </a:r>
          </a:p>
        </p:txBody>
      </p:sp>
      <p:sp>
        <p:nvSpPr>
          <p:cNvPr id="4" name="TextBox 7"/>
          <p:cNvSpPr txBox="1">
            <a:spLocks noChangeArrowheads="1"/>
          </p:cNvSpPr>
          <p:nvPr/>
        </p:nvSpPr>
        <p:spPr bwMode="auto">
          <a:xfrm>
            <a:off x="5397501" y="1568405"/>
            <a:ext cx="3206948" cy="492443"/>
          </a:xfrm>
          <a:prstGeom prst="rect">
            <a:avLst/>
          </a:prstGeom>
          <a:noFill/>
          <a:ln w="9525">
            <a:noFill/>
            <a:miter lim="800000"/>
            <a:headEnd/>
            <a:tailEnd/>
          </a:ln>
        </p:spPr>
        <p:txBody>
          <a:bodyPr wrap="square">
            <a:spAutoFit/>
          </a:bodyPr>
          <a:lstStyle/>
          <a:p>
            <a:r>
              <a:rPr lang="en-US" altLang="zh-CN" sz="2600" b="1" dirty="0">
                <a:latin typeface="Helvetica"/>
              </a:rPr>
              <a:t>l</a:t>
            </a:r>
            <a:r>
              <a:rPr lang="en-US" altLang="zh-CN" sz="2600" b="1" dirty="0" smtClean="0">
                <a:latin typeface="Helvetica"/>
              </a:rPr>
              <a:t>ead by example</a:t>
            </a:r>
          </a:p>
        </p:txBody>
      </p:sp>
      <p:grpSp>
        <p:nvGrpSpPr>
          <p:cNvPr id="15" name="组合 14"/>
          <p:cNvGrpSpPr>
            <a:grpSpLocks/>
          </p:cNvGrpSpPr>
          <p:nvPr/>
        </p:nvGrpSpPr>
        <p:grpSpPr bwMode="auto">
          <a:xfrm>
            <a:off x="-14288" y="-26988"/>
            <a:ext cx="7115176" cy="1152526"/>
            <a:chOff x="-14288" y="-27384"/>
            <a:chExt cx="7115715" cy="1152525"/>
          </a:xfrm>
        </p:grpSpPr>
        <p:pic>
          <p:nvPicPr>
            <p:cNvPr id="16" name="Picture 2"/>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14288" y="-27384"/>
              <a:ext cx="4014784" cy="115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7" name="TextBox 16">
              <a:hlinkClick r:id="rId4" action="ppaction://hlinksldjump"/>
            </p:cNvPr>
            <p:cNvSpPr txBox="1"/>
            <p:nvPr/>
          </p:nvSpPr>
          <p:spPr>
            <a:xfrm>
              <a:off x="192104" y="471092"/>
              <a:ext cx="2508440" cy="430212"/>
            </a:xfrm>
            <a:prstGeom prst="rect">
              <a:avLst/>
            </a:prstGeom>
            <a:noFill/>
          </p:spPr>
          <p:txBody>
            <a:bodyPr>
              <a:spAutoFit/>
            </a:bodyPr>
            <a:lstStyle/>
            <a:p>
              <a:pPr fontAlgn="auto">
                <a:spcBef>
                  <a:spcPts val="0"/>
                </a:spcBef>
                <a:spcAft>
                  <a:spcPts val="0"/>
                </a:spcAft>
                <a:defRPr/>
              </a:pPr>
              <a:r>
                <a:rPr lang="en-US" altLang="zh-CN"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rPr>
                <a:t>Language focus</a:t>
              </a:r>
              <a:endParaRPr lang="zh-CN" altLang="en-US" sz="2200" b="1" dirty="0">
                <a:solidFill>
                  <a:schemeClr val="bg1"/>
                </a:solidFill>
                <a:effectLst>
                  <a:glow rad="101600">
                    <a:schemeClr val="tx1">
                      <a:alpha val="60000"/>
                    </a:schemeClr>
                  </a:glow>
                  <a:outerShdw blurRad="38100" dist="38100" dir="2700000" algn="tl">
                    <a:srgbClr val="000000">
                      <a:alpha val="43137"/>
                    </a:srgbClr>
                  </a:outerShdw>
                </a:effectLst>
                <a:latin typeface="Comic Sans MS" pitchFamily="66" charset="0"/>
                <a:ea typeface="+mn-ea"/>
                <a:cs typeface="+mn-cs"/>
              </a:endParaRPr>
            </a:p>
          </p:txBody>
        </p:sp>
        <p:sp>
          <p:nvSpPr>
            <p:cNvPr id="20" name="矩形 19"/>
            <p:cNvSpPr/>
            <p:nvPr/>
          </p:nvSpPr>
          <p:spPr>
            <a:xfrm>
              <a:off x="4130989" y="559991"/>
              <a:ext cx="2970438" cy="492125"/>
            </a:xfrm>
            <a:prstGeom prst="rect">
              <a:avLst/>
            </a:prstGeom>
          </p:spPr>
          <p:txBody>
            <a:bodyPr wrap="none">
              <a:spAutoFit/>
            </a:bodyPr>
            <a:lstStyle/>
            <a:p>
              <a:pPr>
                <a:defRPr/>
              </a:pPr>
              <a:r>
                <a:rPr lang="en-US" altLang="zh-CN" sz="2600" b="1" dirty="0">
                  <a:solidFill>
                    <a:schemeClr val="accent6">
                      <a:lumMod val="75000"/>
                    </a:schemeClr>
                  </a:solidFill>
                  <a:latin typeface="Helvetica"/>
                  <a:cs typeface="+mn-cs"/>
                </a:rPr>
                <a:t>Practical phrases</a:t>
              </a:r>
              <a:endParaRPr lang="zh-CN" altLang="en-US" dirty="0">
                <a:solidFill>
                  <a:schemeClr val="accent6">
                    <a:lumMod val="75000"/>
                  </a:schemeClr>
                </a:solidFill>
                <a:cs typeface="+mn-cs"/>
              </a:endParaRPr>
            </a:p>
          </p:txBody>
        </p:sp>
      </p:grpSp>
    </p:spTree>
    <p:extLst>
      <p:ext uri="{BB962C8B-B14F-4D97-AF65-F5344CB8AC3E}">
        <p14:creationId xmlns:p14="http://schemas.microsoft.com/office/powerpoint/2010/main" xmlns="" val="965704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p:bldP spid="25" grpId="0"/>
      <p:bldP spid="4"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otalTime>12373</TotalTime>
  <Words>1623</Words>
  <Application>Microsoft Office PowerPoint</Application>
  <PresentationFormat>全屏显示(4:3)</PresentationFormat>
  <Paragraphs>231</Paragraphs>
  <Slides>26</Slides>
  <Notes>15</Notes>
  <HiddenSlides>0</HiddenSlides>
  <MMClips>0</MMClips>
  <ScaleCrop>false</ScaleCrop>
  <HeadingPairs>
    <vt:vector size="6" baseType="variant">
      <vt:variant>
        <vt:lpstr>已用的字体</vt:lpstr>
      </vt:variant>
      <vt:variant>
        <vt:i4>21</vt:i4>
      </vt:variant>
      <vt:variant>
        <vt:lpstr>主题</vt:lpstr>
      </vt:variant>
      <vt:variant>
        <vt:i4>3</vt:i4>
      </vt:variant>
      <vt:variant>
        <vt:lpstr>幻灯片标题</vt:lpstr>
      </vt:variant>
      <vt:variant>
        <vt:i4>26</vt:i4>
      </vt:variant>
    </vt:vector>
  </HeadingPairs>
  <TitlesOfParts>
    <vt:vector size="50" baseType="lpstr">
      <vt:lpstr>Arial</vt:lpstr>
      <vt:lpstr>宋体</vt:lpstr>
      <vt:lpstr>Bodoni MT Condensed</vt:lpstr>
      <vt:lpstr>HY견명조</vt:lpstr>
      <vt:lpstr>Times New Roman</vt:lpstr>
      <vt:lpstr>Calibri</vt:lpstr>
      <vt:lpstr>方正大黑简体</vt:lpstr>
      <vt:lpstr>Georgia</vt:lpstr>
      <vt:lpstr>Gulim</vt:lpstr>
      <vt:lpstr>华文彩云</vt:lpstr>
      <vt:lpstr>Helvetica</vt:lpstr>
      <vt:lpstr>华文楷体</vt:lpstr>
      <vt:lpstr>Comic Sans MS</vt:lpstr>
      <vt:lpstr>华文行楷</vt:lpstr>
      <vt:lpstr>PMingLiU</vt:lpstr>
      <vt:lpstr>楷体_GB2312</vt:lpstr>
      <vt:lpstr>华文新魏</vt:lpstr>
      <vt:lpstr>楷体</vt:lpstr>
      <vt:lpstr>Cooper Black</vt:lpstr>
      <vt:lpstr>Helvetica Neue</vt:lpstr>
      <vt:lpstr>Arial Unicode MS</vt:lpstr>
      <vt:lpstr>Office 主题</vt:lpstr>
      <vt:lpstr>1_Office 主题</vt:lpstr>
      <vt:lpstr>2_Office 主题</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Administrator</dc:creator>
  <cp:lastModifiedBy>谢俊荣</cp:lastModifiedBy>
  <cp:revision>925</cp:revision>
  <dcterms:modified xsi:type="dcterms:W3CDTF">2016-09-08T16:03:08Z</dcterms:modified>
</cp:coreProperties>
</file>